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18288000" cy="10287000"/>
  <p:notesSz cx="6858000" cy="9144000"/>
  <p:embeddedFontLst>
    <p:embeddedFont>
      <p:font typeface="Atkinson Hyperlegible Bold" charset="1" panose="00000000000000000000"/>
      <p:regular r:id="rId36"/>
    </p:embeddedFont>
    <p:embeddedFont>
      <p:font typeface="Gordita Light" charset="1" panose="00000000000000000000"/>
      <p:regular r:id="rId37"/>
    </p:embeddedFont>
    <p:embeddedFont>
      <p:font typeface="Gordita Bold" charset="1" panose="00000000000000000000"/>
      <p:regular r:id="rId38"/>
    </p:embeddedFont>
    <p:embeddedFont>
      <p:font typeface="Canva Sans Bold" charset="1" panose="020B0803030501040103"/>
      <p:regular r:id="rId39"/>
    </p:embeddedFont>
    <p:embeddedFont>
      <p:font typeface="Canva Sans" charset="1" panose="020B0503030501040103"/>
      <p:regular r:id="rId40"/>
    </p:embeddedFont>
    <p:embeddedFont>
      <p:font typeface="Gordita" charset="1" panose="00000000000000000000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fonts/font41.fntdata" Type="http://schemas.openxmlformats.org/officeDocument/2006/relationships/font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54.png" Type="http://schemas.openxmlformats.org/officeDocument/2006/relationships/image"/><Relationship Id="rId5" Target="../media/image55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56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57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58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59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60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61.png" Type="http://schemas.openxmlformats.org/officeDocument/2006/relationships/image"/><Relationship Id="rId5" Target="../media/image62.png" Type="http://schemas.openxmlformats.org/officeDocument/2006/relationships/image"/><Relationship Id="rId6" Target="../media/image63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0.png" Type="http://schemas.openxmlformats.org/officeDocument/2006/relationships/image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64.png" Type="http://schemas.openxmlformats.org/officeDocument/2006/relationships/image"/><Relationship Id="rId5" Target="../media/image65.svg" Type="http://schemas.openxmlformats.org/officeDocument/2006/relationships/image"/><Relationship Id="rId6" Target="../media/image66.png" Type="http://schemas.openxmlformats.org/officeDocument/2006/relationships/image"/><Relationship Id="rId7" Target="../media/image67.png" Type="http://schemas.openxmlformats.org/officeDocument/2006/relationships/image"/><Relationship Id="rId8" Target="../media/image68.svg" Type="http://schemas.openxmlformats.org/officeDocument/2006/relationships/image"/><Relationship Id="rId9" Target="../media/image69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71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72.png" Type="http://schemas.openxmlformats.org/officeDocument/2006/relationships/image"/><Relationship Id="rId4" Target="../media/image73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74.png" Type="http://schemas.openxmlformats.org/officeDocument/2006/relationships/image"/><Relationship Id="rId5" Target="../media/image75.png" Type="http://schemas.openxmlformats.org/officeDocument/2006/relationships/image"/><Relationship Id="rId6" Target="../media/image76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77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78.png" Type="http://schemas.openxmlformats.org/officeDocument/2006/relationships/image"/><Relationship Id="rId5" Target="../media/image79.png" Type="http://schemas.openxmlformats.org/officeDocument/2006/relationships/image"/><Relationship Id="rId6" Target="../media/image80.png" Type="http://schemas.openxmlformats.org/officeDocument/2006/relationships/image"/><Relationship Id="rId7" Target="../media/image81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2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3.png" Type="http://schemas.openxmlformats.org/officeDocument/2006/relationships/image"/><Relationship Id="rId5" Target="../media/image84.svg" Type="http://schemas.openxmlformats.org/officeDocument/2006/relationships/image"/><Relationship Id="rId6" Target="../media/image85.png" Type="http://schemas.openxmlformats.org/officeDocument/2006/relationships/image"/><Relationship Id="rId7" Target="../media/image86.svg" Type="http://schemas.openxmlformats.org/officeDocument/2006/relationships/image"/><Relationship Id="rId8" Target="../media/image87.png" Type="http://schemas.openxmlformats.org/officeDocument/2006/relationships/image"/><Relationship Id="rId9" Target="../media/image88.sv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66.png" Type="http://schemas.openxmlformats.org/officeDocument/2006/relationships/image"/><Relationship Id="rId5" Target="../media/image69.png" Type="http://schemas.openxmlformats.org/officeDocument/2006/relationships/image"/><Relationship Id="rId6" Target="../media/image70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9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74.png" Type="http://schemas.openxmlformats.org/officeDocument/2006/relationships/image"/><Relationship Id="rId5" Target="http://www.apprentago.co.uk" TargetMode="External" Type="http://schemas.openxmlformats.org/officeDocument/2006/relationships/hyperlink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png" Type="http://schemas.openxmlformats.org/officeDocument/2006/relationships/image"/><Relationship Id="rId11" Target="../media/image15.png" Type="http://schemas.openxmlformats.org/officeDocument/2006/relationships/image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0.png" Type="http://schemas.openxmlformats.org/officeDocument/2006/relationships/image"/><Relationship Id="rId7" Target="../media/image11.png" Type="http://schemas.openxmlformats.org/officeDocument/2006/relationships/image"/><Relationship Id="rId8" Target="../media/image12.png" Type="http://schemas.openxmlformats.org/officeDocument/2006/relationships/image"/><Relationship Id="rId9" Target="../media/image1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Relationship Id="rId6" Target="../media/image18.png" Type="http://schemas.openxmlformats.org/officeDocument/2006/relationships/image"/><Relationship Id="rId7" Target="../media/image1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20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7.png" Type="http://schemas.openxmlformats.org/officeDocument/2006/relationships/image"/><Relationship Id="rId11" Target="../media/image28.png" Type="http://schemas.openxmlformats.org/officeDocument/2006/relationships/image"/><Relationship Id="rId12" Target="../media/image29.png" Type="http://schemas.openxmlformats.org/officeDocument/2006/relationships/image"/><Relationship Id="rId13" Target="../media/image30.png" Type="http://schemas.openxmlformats.org/officeDocument/2006/relationships/image"/><Relationship Id="rId14" Target="../media/image31.png" Type="http://schemas.openxmlformats.org/officeDocument/2006/relationships/image"/><Relationship Id="rId15" Target="../media/image32.png" Type="http://schemas.openxmlformats.org/officeDocument/2006/relationships/image"/><Relationship Id="rId16" Target="../media/image33.png" Type="http://schemas.openxmlformats.org/officeDocument/2006/relationships/image"/><Relationship Id="rId17" Target="../media/image34.png" Type="http://schemas.openxmlformats.org/officeDocument/2006/relationships/image"/><Relationship Id="rId18" Target="../media/image35.png" Type="http://schemas.openxmlformats.org/officeDocument/2006/relationships/image"/><Relationship Id="rId19" Target="../media/image36.png" Type="http://schemas.openxmlformats.org/officeDocument/2006/relationships/image"/><Relationship Id="rId2" Target="../media/image6.png" Type="http://schemas.openxmlformats.org/officeDocument/2006/relationships/image"/><Relationship Id="rId20" Target="../media/image37.png" Type="http://schemas.openxmlformats.org/officeDocument/2006/relationships/image"/><Relationship Id="rId21" Target="../media/image38.png" Type="http://schemas.openxmlformats.org/officeDocument/2006/relationships/image"/><Relationship Id="rId22" Target="../media/image39.png" Type="http://schemas.openxmlformats.org/officeDocument/2006/relationships/image"/><Relationship Id="rId23" Target="../media/image40.png" Type="http://schemas.openxmlformats.org/officeDocument/2006/relationships/image"/><Relationship Id="rId24" Target="../media/image41.png" Type="http://schemas.openxmlformats.org/officeDocument/2006/relationships/image"/><Relationship Id="rId25" Target="../media/image42.png" Type="http://schemas.openxmlformats.org/officeDocument/2006/relationships/image"/><Relationship Id="rId26" Target="../media/image43.png" Type="http://schemas.openxmlformats.org/officeDocument/2006/relationships/image"/><Relationship Id="rId27" Target="../media/image44.png" Type="http://schemas.openxmlformats.org/officeDocument/2006/relationships/image"/><Relationship Id="rId28" Target="../media/image45.png" Type="http://schemas.openxmlformats.org/officeDocument/2006/relationships/image"/><Relationship Id="rId29" Target="../media/image46.png" Type="http://schemas.openxmlformats.org/officeDocument/2006/relationships/image"/><Relationship Id="rId3" Target="../media/image7.png" Type="http://schemas.openxmlformats.org/officeDocument/2006/relationships/image"/><Relationship Id="rId30" Target="../media/image47.png" Type="http://schemas.openxmlformats.org/officeDocument/2006/relationships/image"/><Relationship Id="rId31" Target="../media/image48.png" Type="http://schemas.openxmlformats.org/officeDocument/2006/relationships/image"/><Relationship Id="rId32" Target="../media/image49.png" Type="http://schemas.openxmlformats.org/officeDocument/2006/relationships/image"/><Relationship Id="rId33" Target="../media/image50.png" Type="http://schemas.openxmlformats.org/officeDocument/2006/relationships/image"/><Relationship Id="rId34" Target="../media/image51.png" Type="http://schemas.openxmlformats.org/officeDocument/2006/relationships/image"/><Relationship Id="rId35" Target="../media/image52.png" Type="http://schemas.openxmlformats.org/officeDocument/2006/relationships/image"/><Relationship Id="rId4" Target="../media/image21.png" Type="http://schemas.openxmlformats.org/officeDocument/2006/relationships/image"/><Relationship Id="rId5" Target="../media/image22.png" Type="http://schemas.openxmlformats.org/officeDocument/2006/relationships/image"/><Relationship Id="rId6" Target="../media/image23.png" Type="http://schemas.openxmlformats.org/officeDocument/2006/relationships/image"/><Relationship Id="rId7" Target="../media/image24.png" Type="http://schemas.openxmlformats.org/officeDocument/2006/relationships/image"/><Relationship Id="rId8" Target="../media/image25.png" Type="http://schemas.openxmlformats.org/officeDocument/2006/relationships/image"/><Relationship Id="rId9" Target="../media/image2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5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152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-1328859" y="-478245"/>
            <a:ext cx="20024357" cy="14017050"/>
          </a:xfrm>
          <a:custGeom>
            <a:avLst/>
            <a:gdLst/>
            <a:ahLst/>
            <a:cxnLst/>
            <a:rect r="r" b="b" t="t" l="l"/>
            <a:pathLst>
              <a:path h="14017050" w="20024357">
                <a:moveTo>
                  <a:pt x="0" y="0"/>
                </a:moveTo>
                <a:lnTo>
                  <a:pt x="20024357" y="0"/>
                </a:lnTo>
                <a:lnTo>
                  <a:pt x="20024357" y="14017050"/>
                </a:lnTo>
                <a:lnTo>
                  <a:pt x="0" y="14017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518202" y="0"/>
            <a:ext cx="21333734" cy="12031861"/>
          </a:xfrm>
          <a:custGeom>
            <a:avLst/>
            <a:gdLst/>
            <a:ahLst/>
            <a:cxnLst/>
            <a:rect r="r" b="b" t="t" l="l"/>
            <a:pathLst>
              <a:path h="12031861" w="21333734">
                <a:moveTo>
                  <a:pt x="0" y="0"/>
                </a:moveTo>
                <a:lnTo>
                  <a:pt x="21333733" y="0"/>
                </a:lnTo>
                <a:lnTo>
                  <a:pt x="21333733" y="12031861"/>
                </a:lnTo>
                <a:lnTo>
                  <a:pt x="0" y="120318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2000"/>
            </a:blip>
            <a:stretch>
              <a:fillRect l="0" t="-34380" r="0" b="-4293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557107" y="2850212"/>
            <a:ext cx="4101549" cy="2586301"/>
          </a:xfrm>
          <a:custGeom>
            <a:avLst/>
            <a:gdLst/>
            <a:ahLst/>
            <a:cxnLst/>
            <a:rect r="r" b="b" t="t" l="l"/>
            <a:pathLst>
              <a:path h="2586301" w="4101549">
                <a:moveTo>
                  <a:pt x="0" y="0"/>
                </a:moveTo>
                <a:lnTo>
                  <a:pt x="4101549" y="0"/>
                </a:lnTo>
                <a:lnTo>
                  <a:pt x="4101549" y="2586301"/>
                </a:lnTo>
                <a:lnTo>
                  <a:pt x="0" y="258630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1" t="-449" r="0" b="-449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705631" y="-5005093"/>
            <a:ext cx="14494120" cy="15747346"/>
          </a:xfrm>
          <a:custGeom>
            <a:avLst/>
            <a:gdLst/>
            <a:ahLst/>
            <a:cxnLst/>
            <a:rect r="r" b="b" t="t" l="l"/>
            <a:pathLst>
              <a:path h="15747346" w="14494120">
                <a:moveTo>
                  <a:pt x="0" y="0"/>
                </a:moveTo>
                <a:lnTo>
                  <a:pt x="14494119" y="0"/>
                </a:lnTo>
                <a:lnTo>
                  <a:pt x="14494119" y="15747346"/>
                </a:lnTo>
                <a:lnTo>
                  <a:pt x="0" y="157473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789454" y="5587874"/>
            <a:ext cx="6709091" cy="2107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94"/>
              </a:lnSpc>
            </a:pPr>
            <a:r>
              <a:rPr lang="en-US" b="true" sz="5999" spc="311">
                <a:solidFill>
                  <a:srgbClr val="F4F6FC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APPRENTAGO</a:t>
            </a:r>
          </a:p>
          <a:p>
            <a:pPr algn="ctr">
              <a:lnSpc>
                <a:spcPts val="8498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5626205" y="6655745"/>
            <a:ext cx="7035591" cy="9551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85"/>
              </a:lnSpc>
            </a:pPr>
            <a:r>
              <a:rPr lang="en-US" sz="2775" spc="24">
                <a:solidFill>
                  <a:srgbClr val="FFFFFF"/>
                </a:solidFill>
                <a:latin typeface="Gordita Light"/>
                <a:ea typeface="Gordita Light"/>
                <a:cs typeface="Gordita Light"/>
                <a:sym typeface="Gordita Light"/>
              </a:rPr>
              <a:t>Find, Learn, Land an apprenticeship</a:t>
            </a:r>
          </a:p>
          <a:p>
            <a:pPr algn="ctr" marL="0" indent="0" lvl="0">
              <a:lnSpc>
                <a:spcPts val="3885"/>
              </a:lnSpc>
            </a:pPr>
            <a:r>
              <a:rPr lang="en-US" sz="2775" spc="24">
                <a:solidFill>
                  <a:srgbClr val="FFFFFF"/>
                </a:solidFill>
                <a:latin typeface="Gordita Light"/>
                <a:ea typeface="Gordita Light"/>
                <a:cs typeface="Gordita Light"/>
                <a:sym typeface="Gordita Light"/>
              </a:rPr>
              <a:t>Lesson Guide 1-4.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9144000" y="0"/>
            <a:ext cx="18288000" cy="10212390"/>
          </a:xfrm>
          <a:custGeom>
            <a:avLst/>
            <a:gdLst/>
            <a:ahLst/>
            <a:cxnLst/>
            <a:rect r="r" b="b" t="t" l="l"/>
            <a:pathLst>
              <a:path h="10212390" w="18288000">
                <a:moveTo>
                  <a:pt x="0" y="0"/>
                </a:moveTo>
                <a:lnTo>
                  <a:pt x="18288000" y="0"/>
                </a:lnTo>
                <a:lnTo>
                  <a:pt x="18288000" y="10212390"/>
                </a:lnTo>
                <a:lnTo>
                  <a:pt x="0" y="102123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9000"/>
            </a:blip>
            <a:stretch>
              <a:fillRect l="0" t="-73965" r="0" b="-20595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0800000">
            <a:off x="-7654999" y="293013"/>
            <a:ext cx="12227817" cy="10287000"/>
          </a:xfrm>
          <a:custGeom>
            <a:avLst/>
            <a:gdLst/>
            <a:ahLst/>
            <a:cxnLst/>
            <a:rect r="r" b="b" t="t" l="l"/>
            <a:pathLst>
              <a:path h="10287000" w="12227817">
                <a:moveTo>
                  <a:pt x="0" y="0"/>
                </a:moveTo>
                <a:lnTo>
                  <a:pt x="12227818" y="0"/>
                </a:lnTo>
                <a:lnTo>
                  <a:pt x="1222781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9000"/>
            </a:blip>
            <a:stretch>
              <a:fillRect l="0" t="-43129" r="-18533" b="-995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5400000">
            <a:off x="3832766" y="-3915393"/>
            <a:ext cx="10457213" cy="18288000"/>
          </a:xfrm>
          <a:custGeom>
            <a:avLst/>
            <a:gdLst/>
            <a:ahLst/>
            <a:cxnLst/>
            <a:rect r="r" b="b" t="t" l="l"/>
            <a:pathLst>
              <a:path h="18288000" w="10457213">
                <a:moveTo>
                  <a:pt x="10457213" y="0"/>
                </a:moveTo>
                <a:lnTo>
                  <a:pt x="0" y="0"/>
                </a:lnTo>
                <a:lnTo>
                  <a:pt x="0" y="18288000"/>
                </a:lnTo>
                <a:lnTo>
                  <a:pt x="10457213" y="18288000"/>
                </a:lnTo>
                <a:lnTo>
                  <a:pt x="10457213" y="0"/>
                </a:lnTo>
                <a:close/>
              </a:path>
            </a:pathLst>
          </a:custGeom>
          <a:blipFill>
            <a:blip r:embed="rId2">
              <a:alphaModFix amt="16000"/>
            </a:blip>
            <a:stretch>
              <a:fillRect l="-136384" t="0" r="-102376" b="-16950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700" y="1023937"/>
            <a:ext cx="14821416" cy="0"/>
          </a:xfrm>
          <a:prstGeom prst="line">
            <a:avLst/>
          </a:prstGeom>
          <a:ln cap="flat" w="19050">
            <a:solidFill>
              <a:srgbClr val="11523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1339966" y="2350013"/>
            <a:ext cx="632129" cy="0"/>
          </a:xfrm>
          <a:prstGeom prst="line">
            <a:avLst/>
          </a:prstGeom>
          <a:ln cap="flat" w="38100">
            <a:solidFill>
              <a:srgbClr val="338D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6512833" y="793351"/>
            <a:ext cx="746467" cy="470697"/>
          </a:xfrm>
          <a:custGeom>
            <a:avLst/>
            <a:gdLst/>
            <a:ahLst/>
            <a:cxnLst/>
            <a:rect r="r" b="b" t="t" l="l"/>
            <a:pathLst>
              <a:path h="470697" w="746467">
                <a:moveTo>
                  <a:pt x="0" y="0"/>
                </a:moveTo>
                <a:lnTo>
                  <a:pt x="746467" y="0"/>
                </a:lnTo>
                <a:lnTo>
                  <a:pt x="746467" y="470698"/>
                </a:lnTo>
                <a:lnTo>
                  <a:pt x="0" y="4706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3000"/>
            </a:blip>
            <a:stretch>
              <a:fillRect l="-21" t="-449" r="0" b="-449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339966" y="2880654"/>
            <a:ext cx="6533565" cy="651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998"/>
              </a:lnSpc>
              <a:spcBef>
                <a:spcPct val="0"/>
              </a:spcBef>
            </a:pPr>
            <a:r>
              <a:rPr lang="en-US" b="true" sz="5000" spc="-1">
                <a:solidFill>
                  <a:srgbClr val="338D62"/>
                </a:solidFill>
                <a:latin typeface="Gordita Bold"/>
                <a:ea typeface="Gordita Bold"/>
                <a:cs typeface="Gordita Bold"/>
                <a:sym typeface="Gordita Bold"/>
              </a:rPr>
              <a:t>So what now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7016675" y="3153803"/>
            <a:ext cx="4254650" cy="6376179"/>
          </a:xfrm>
          <a:custGeom>
            <a:avLst/>
            <a:gdLst/>
            <a:ahLst/>
            <a:cxnLst/>
            <a:rect r="r" b="b" t="t" l="l"/>
            <a:pathLst>
              <a:path h="6376179" w="4254650">
                <a:moveTo>
                  <a:pt x="0" y="0"/>
                </a:moveTo>
                <a:lnTo>
                  <a:pt x="4254650" y="0"/>
                </a:lnTo>
                <a:lnTo>
                  <a:pt x="4254650" y="6376179"/>
                </a:lnTo>
                <a:lnTo>
                  <a:pt x="0" y="63761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152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-1328859" y="-478245"/>
            <a:ext cx="20024357" cy="14017050"/>
          </a:xfrm>
          <a:custGeom>
            <a:avLst/>
            <a:gdLst/>
            <a:ahLst/>
            <a:cxnLst/>
            <a:rect r="r" b="b" t="t" l="l"/>
            <a:pathLst>
              <a:path h="14017050" w="20024357">
                <a:moveTo>
                  <a:pt x="0" y="0"/>
                </a:moveTo>
                <a:lnTo>
                  <a:pt x="20024357" y="0"/>
                </a:lnTo>
                <a:lnTo>
                  <a:pt x="20024357" y="14017050"/>
                </a:lnTo>
                <a:lnTo>
                  <a:pt x="0" y="14017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518202" y="0"/>
            <a:ext cx="21333734" cy="12031861"/>
          </a:xfrm>
          <a:custGeom>
            <a:avLst/>
            <a:gdLst/>
            <a:ahLst/>
            <a:cxnLst/>
            <a:rect r="r" b="b" t="t" l="l"/>
            <a:pathLst>
              <a:path h="12031861" w="21333734">
                <a:moveTo>
                  <a:pt x="0" y="0"/>
                </a:moveTo>
                <a:lnTo>
                  <a:pt x="21333733" y="0"/>
                </a:lnTo>
                <a:lnTo>
                  <a:pt x="21333733" y="12031861"/>
                </a:lnTo>
                <a:lnTo>
                  <a:pt x="0" y="120318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2000"/>
            </a:blip>
            <a:stretch>
              <a:fillRect l="0" t="-34380" r="0" b="-4293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557107" y="2850212"/>
            <a:ext cx="4101549" cy="2586301"/>
          </a:xfrm>
          <a:custGeom>
            <a:avLst/>
            <a:gdLst/>
            <a:ahLst/>
            <a:cxnLst/>
            <a:rect r="r" b="b" t="t" l="l"/>
            <a:pathLst>
              <a:path h="2586301" w="4101549">
                <a:moveTo>
                  <a:pt x="0" y="0"/>
                </a:moveTo>
                <a:lnTo>
                  <a:pt x="4101549" y="0"/>
                </a:lnTo>
                <a:lnTo>
                  <a:pt x="4101549" y="2586301"/>
                </a:lnTo>
                <a:lnTo>
                  <a:pt x="0" y="258630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1" t="-449" r="0" b="-449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705631" y="-5005093"/>
            <a:ext cx="14494120" cy="15747346"/>
          </a:xfrm>
          <a:custGeom>
            <a:avLst/>
            <a:gdLst/>
            <a:ahLst/>
            <a:cxnLst/>
            <a:rect r="r" b="b" t="t" l="l"/>
            <a:pathLst>
              <a:path h="15747346" w="14494120">
                <a:moveTo>
                  <a:pt x="0" y="0"/>
                </a:moveTo>
                <a:lnTo>
                  <a:pt x="14494119" y="0"/>
                </a:lnTo>
                <a:lnTo>
                  <a:pt x="14494119" y="15747346"/>
                </a:lnTo>
                <a:lnTo>
                  <a:pt x="0" y="157473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789454" y="5587874"/>
            <a:ext cx="6709091" cy="2107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94"/>
              </a:lnSpc>
            </a:pPr>
            <a:r>
              <a:rPr lang="en-US" b="true" sz="5999" spc="311">
                <a:solidFill>
                  <a:srgbClr val="F4F6FC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APPRENTAGO</a:t>
            </a:r>
          </a:p>
          <a:p>
            <a:pPr algn="ctr">
              <a:lnSpc>
                <a:spcPts val="8498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4614019" y="6655776"/>
            <a:ext cx="9059961" cy="14346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85"/>
              </a:lnSpc>
            </a:pPr>
            <a:r>
              <a:rPr lang="en-US" b="true" sz="2775" spc="24">
                <a:solidFill>
                  <a:srgbClr val="FFFFFF"/>
                </a:solidFill>
                <a:latin typeface="Gordita Bold"/>
                <a:ea typeface="Gordita Bold"/>
                <a:cs typeface="Gordita Bold"/>
                <a:sym typeface="Gordita Bold"/>
              </a:rPr>
              <a:t>Lesson Guide 2</a:t>
            </a:r>
          </a:p>
          <a:p>
            <a:pPr algn="ctr">
              <a:lnSpc>
                <a:spcPts val="3885"/>
              </a:lnSpc>
            </a:pPr>
          </a:p>
          <a:p>
            <a:pPr algn="ctr" marL="0" indent="0" lvl="0">
              <a:lnSpc>
                <a:spcPts val="3885"/>
              </a:lnSpc>
            </a:pPr>
            <a:r>
              <a:rPr lang="en-US" sz="2775" spc="24">
                <a:solidFill>
                  <a:srgbClr val="FFFFFF"/>
                </a:solidFill>
                <a:latin typeface="Gordita Light"/>
                <a:ea typeface="Gordita Light"/>
                <a:cs typeface="Gordita Light"/>
                <a:sym typeface="Gordita Light"/>
              </a:rPr>
              <a:t>Your Unfair Advantage (How Apprentago Works)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9144000" y="0"/>
            <a:ext cx="18288000" cy="10212390"/>
          </a:xfrm>
          <a:custGeom>
            <a:avLst/>
            <a:gdLst/>
            <a:ahLst/>
            <a:cxnLst/>
            <a:rect r="r" b="b" t="t" l="l"/>
            <a:pathLst>
              <a:path h="10212390" w="18288000">
                <a:moveTo>
                  <a:pt x="0" y="0"/>
                </a:moveTo>
                <a:lnTo>
                  <a:pt x="18288000" y="0"/>
                </a:lnTo>
                <a:lnTo>
                  <a:pt x="18288000" y="10212390"/>
                </a:lnTo>
                <a:lnTo>
                  <a:pt x="0" y="102123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9000"/>
            </a:blip>
            <a:stretch>
              <a:fillRect l="0" t="-73965" r="0" b="-20595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0800000">
            <a:off x="-7654999" y="293013"/>
            <a:ext cx="12227817" cy="10287000"/>
          </a:xfrm>
          <a:custGeom>
            <a:avLst/>
            <a:gdLst/>
            <a:ahLst/>
            <a:cxnLst/>
            <a:rect r="r" b="b" t="t" l="l"/>
            <a:pathLst>
              <a:path h="10287000" w="12227817">
                <a:moveTo>
                  <a:pt x="0" y="0"/>
                </a:moveTo>
                <a:lnTo>
                  <a:pt x="12227818" y="0"/>
                </a:lnTo>
                <a:lnTo>
                  <a:pt x="1222781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9000"/>
            </a:blip>
            <a:stretch>
              <a:fillRect l="0" t="-43129" r="-18533" b="-9950"/>
            </a:stretch>
          </a:blipFill>
        </p:spPr>
      </p:sp>
    </p:spTree>
  </p:cSld>
  <p:clrMapOvr>
    <a:masterClrMapping/>
  </p:clrMapOvr>
  <p:transition spd="fast">
    <p:fade/>
  </p:transition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5400000">
            <a:off x="3942936" y="-4028042"/>
            <a:ext cx="10457213" cy="18343085"/>
          </a:xfrm>
          <a:custGeom>
            <a:avLst/>
            <a:gdLst/>
            <a:ahLst/>
            <a:cxnLst/>
            <a:rect r="r" b="b" t="t" l="l"/>
            <a:pathLst>
              <a:path h="18343085" w="10457213">
                <a:moveTo>
                  <a:pt x="10457213" y="0"/>
                </a:moveTo>
                <a:lnTo>
                  <a:pt x="0" y="0"/>
                </a:lnTo>
                <a:lnTo>
                  <a:pt x="0" y="18343084"/>
                </a:lnTo>
                <a:lnTo>
                  <a:pt x="10457213" y="18343084"/>
                </a:lnTo>
                <a:lnTo>
                  <a:pt x="10457213" y="0"/>
                </a:lnTo>
                <a:close/>
              </a:path>
            </a:pathLst>
          </a:custGeom>
          <a:blipFill>
            <a:blip r:embed="rId2">
              <a:alphaModFix amt="16000"/>
            </a:blip>
            <a:stretch>
              <a:fillRect l="-136384" t="0" r="-102376" b="-16598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700" y="1023937"/>
            <a:ext cx="14821416" cy="0"/>
          </a:xfrm>
          <a:prstGeom prst="line">
            <a:avLst/>
          </a:prstGeom>
          <a:ln cap="flat" w="19050">
            <a:solidFill>
              <a:srgbClr val="11523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1339966" y="2350013"/>
            <a:ext cx="632129" cy="0"/>
          </a:xfrm>
          <a:prstGeom prst="line">
            <a:avLst/>
          </a:prstGeom>
          <a:ln cap="flat" w="38100">
            <a:solidFill>
              <a:srgbClr val="338D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6512833" y="793351"/>
            <a:ext cx="746467" cy="470697"/>
          </a:xfrm>
          <a:custGeom>
            <a:avLst/>
            <a:gdLst/>
            <a:ahLst/>
            <a:cxnLst/>
            <a:rect r="r" b="b" t="t" l="l"/>
            <a:pathLst>
              <a:path h="470697" w="746467">
                <a:moveTo>
                  <a:pt x="0" y="0"/>
                </a:moveTo>
                <a:lnTo>
                  <a:pt x="746467" y="0"/>
                </a:lnTo>
                <a:lnTo>
                  <a:pt x="746467" y="470698"/>
                </a:lnTo>
                <a:lnTo>
                  <a:pt x="0" y="4706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3000"/>
            </a:blip>
            <a:stretch>
              <a:fillRect l="-21" t="-449" r="0" b="-449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871918" y="1698939"/>
            <a:ext cx="8544164" cy="651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998"/>
              </a:lnSpc>
              <a:spcBef>
                <a:spcPct val="0"/>
              </a:spcBef>
            </a:pPr>
            <a:r>
              <a:rPr lang="en-US" b="true" sz="5000" spc="-1">
                <a:solidFill>
                  <a:srgbClr val="338D62"/>
                </a:solidFill>
                <a:latin typeface="Gordita Bold"/>
                <a:ea typeface="Gordita Bold"/>
                <a:cs typeface="Gordita Bold"/>
                <a:sym typeface="Gordita Bold"/>
              </a:rPr>
              <a:t>Apprentago Jobs Page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028700" y="3101007"/>
            <a:ext cx="11078639" cy="6924149"/>
          </a:xfrm>
          <a:custGeom>
            <a:avLst/>
            <a:gdLst/>
            <a:ahLst/>
            <a:cxnLst/>
            <a:rect r="r" b="b" t="t" l="l"/>
            <a:pathLst>
              <a:path h="6924149" w="11078639">
                <a:moveTo>
                  <a:pt x="0" y="0"/>
                </a:moveTo>
                <a:lnTo>
                  <a:pt x="11078639" y="0"/>
                </a:lnTo>
                <a:lnTo>
                  <a:pt x="11078639" y="6924149"/>
                </a:lnTo>
                <a:lnTo>
                  <a:pt x="0" y="69241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  <a:ln w="19050" cap="sq">
            <a:solidFill>
              <a:srgbClr val="338D62"/>
            </a:solidFill>
            <a:prstDash val="solid"/>
            <a:miter/>
          </a:ln>
        </p:spPr>
      </p:sp>
      <p:sp>
        <p:nvSpPr>
          <p:cNvPr name="TextBox 8" id="8"/>
          <p:cNvSpPr txBox="true"/>
          <p:nvPr/>
        </p:nvSpPr>
        <p:spPr>
          <a:xfrm rot="0">
            <a:off x="12541217" y="4009871"/>
            <a:ext cx="4536236" cy="7654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8160" indent="-259080" lvl="1">
              <a:lnSpc>
                <a:spcPts val="307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Access th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ou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sands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o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live appre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nt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ice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ships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rig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 no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541217" y="5327730"/>
            <a:ext cx="5433157" cy="1156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8160" indent="-259080" lvl="1">
              <a:lnSpc>
                <a:spcPts val="3079"/>
              </a:lnSpc>
              <a:buFont typeface="Arial"/>
              <a:buChar char="•"/>
            </a:pP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Filter roles from Level 2 up to Degree level, with over 15 categories 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to choose from.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541217" y="7036180"/>
            <a:ext cx="5433157" cy="7654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8160" indent="-259080" lvl="1">
              <a:lnSpc>
                <a:spcPts val="307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 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at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fo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 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is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up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da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te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with 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new r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les e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ver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y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sin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 ho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r.</a:t>
            </a:r>
          </a:p>
        </p:txBody>
      </p:sp>
    </p:spTree>
  </p:cSld>
  <p:clrMapOvr>
    <a:masterClrMapping/>
  </p:clrMapOvr>
  <p:transition spd="fast">
    <p:fade/>
  </p:transition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5400000">
            <a:off x="3942936" y="-4028042"/>
            <a:ext cx="10457213" cy="18343085"/>
          </a:xfrm>
          <a:custGeom>
            <a:avLst/>
            <a:gdLst/>
            <a:ahLst/>
            <a:cxnLst/>
            <a:rect r="r" b="b" t="t" l="l"/>
            <a:pathLst>
              <a:path h="18343085" w="10457213">
                <a:moveTo>
                  <a:pt x="10457213" y="0"/>
                </a:moveTo>
                <a:lnTo>
                  <a:pt x="0" y="0"/>
                </a:lnTo>
                <a:lnTo>
                  <a:pt x="0" y="18343084"/>
                </a:lnTo>
                <a:lnTo>
                  <a:pt x="10457213" y="18343084"/>
                </a:lnTo>
                <a:lnTo>
                  <a:pt x="10457213" y="0"/>
                </a:lnTo>
                <a:close/>
              </a:path>
            </a:pathLst>
          </a:custGeom>
          <a:blipFill>
            <a:blip r:embed="rId2">
              <a:alphaModFix amt="16000"/>
            </a:blip>
            <a:stretch>
              <a:fillRect l="-136384" t="0" r="-102376" b="-16598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700" y="1023937"/>
            <a:ext cx="14821416" cy="0"/>
          </a:xfrm>
          <a:prstGeom prst="line">
            <a:avLst/>
          </a:prstGeom>
          <a:ln cap="flat" w="19050">
            <a:solidFill>
              <a:srgbClr val="11523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1339966" y="2350013"/>
            <a:ext cx="632129" cy="0"/>
          </a:xfrm>
          <a:prstGeom prst="line">
            <a:avLst/>
          </a:prstGeom>
          <a:ln cap="flat" w="38100">
            <a:solidFill>
              <a:srgbClr val="338D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6512833" y="793351"/>
            <a:ext cx="746467" cy="470697"/>
          </a:xfrm>
          <a:custGeom>
            <a:avLst/>
            <a:gdLst/>
            <a:ahLst/>
            <a:cxnLst/>
            <a:rect r="r" b="b" t="t" l="l"/>
            <a:pathLst>
              <a:path h="470697" w="746467">
                <a:moveTo>
                  <a:pt x="0" y="0"/>
                </a:moveTo>
                <a:lnTo>
                  <a:pt x="746467" y="0"/>
                </a:lnTo>
                <a:lnTo>
                  <a:pt x="746467" y="470698"/>
                </a:lnTo>
                <a:lnTo>
                  <a:pt x="0" y="4706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3000"/>
            </a:blip>
            <a:stretch>
              <a:fillRect l="-21" t="-449" r="0" b="-449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871918" y="1698939"/>
            <a:ext cx="10293110" cy="651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998"/>
              </a:lnSpc>
              <a:spcBef>
                <a:spcPct val="0"/>
              </a:spcBef>
            </a:pPr>
            <a:r>
              <a:rPr lang="en-US" b="true" sz="5000" spc="-1">
                <a:solidFill>
                  <a:srgbClr val="338D62"/>
                </a:solidFill>
                <a:latin typeface="Gordita Bold"/>
                <a:ea typeface="Gordita Bold"/>
                <a:cs typeface="Gordita Bold"/>
                <a:sym typeface="Gordita Bold"/>
              </a:rPr>
              <a:t>Apprentago Company Profiles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384404" y="4008290"/>
            <a:ext cx="5433157" cy="1156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8160" indent="-259080" lvl="1">
              <a:lnSpc>
                <a:spcPts val="307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Explore company culture, val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ues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and the exact application process all in one place.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384404" y="5564340"/>
            <a:ext cx="5433157" cy="1156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8160" indent="-259080" lvl="1">
              <a:lnSpc>
                <a:spcPts val="307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Wa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ch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e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mbedded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TikTok v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id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os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to 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ee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what th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 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workp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ac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e, te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am,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and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y-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to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-day 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ol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are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like.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384404" y="7118808"/>
            <a:ext cx="5746783" cy="1156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8160" indent="-259080" lvl="1">
              <a:lnSpc>
                <a:spcPts val="307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Us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 t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his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i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ide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knowled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 to prove 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you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"C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ommercial 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Awar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es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s" dur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ing your interviews.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028700" y="2824341"/>
            <a:ext cx="10996794" cy="7193736"/>
          </a:xfrm>
          <a:custGeom>
            <a:avLst/>
            <a:gdLst/>
            <a:ahLst/>
            <a:cxnLst/>
            <a:rect r="r" b="b" t="t" l="l"/>
            <a:pathLst>
              <a:path h="7193736" w="10996794">
                <a:moveTo>
                  <a:pt x="0" y="0"/>
                </a:moveTo>
                <a:lnTo>
                  <a:pt x="10996794" y="0"/>
                </a:lnTo>
                <a:lnTo>
                  <a:pt x="10996794" y="7193736"/>
                </a:lnTo>
                <a:lnTo>
                  <a:pt x="0" y="71937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  <a:ln w="19050" cap="sq">
            <a:solidFill>
              <a:srgbClr val="338D62"/>
            </a:solidFill>
            <a:prstDash val="solid"/>
            <a:miter/>
          </a:ln>
        </p:spPr>
      </p:sp>
    </p:spTree>
  </p:cSld>
  <p:clrMapOvr>
    <a:masterClrMapping/>
  </p:clrMapOvr>
  <p:transition spd="fast">
    <p:fade/>
  </p:transition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5400000">
            <a:off x="3942936" y="-4028042"/>
            <a:ext cx="10457213" cy="18343085"/>
          </a:xfrm>
          <a:custGeom>
            <a:avLst/>
            <a:gdLst/>
            <a:ahLst/>
            <a:cxnLst/>
            <a:rect r="r" b="b" t="t" l="l"/>
            <a:pathLst>
              <a:path h="18343085" w="10457213">
                <a:moveTo>
                  <a:pt x="10457213" y="0"/>
                </a:moveTo>
                <a:lnTo>
                  <a:pt x="0" y="0"/>
                </a:lnTo>
                <a:lnTo>
                  <a:pt x="0" y="18343084"/>
                </a:lnTo>
                <a:lnTo>
                  <a:pt x="10457213" y="18343084"/>
                </a:lnTo>
                <a:lnTo>
                  <a:pt x="10457213" y="0"/>
                </a:lnTo>
                <a:close/>
              </a:path>
            </a:pathLst>
          </a:custGeom>
          <a:blipFill>
            <a:blip r:embed="rId2">
              <a:alphaModFix amt="16000"/>
            </a:blip>
            <a:stretch>
              <a:fillRect l="-136384" t="0" r="-102376" b="-16598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700" y="1023937"/>
            <a:ext cx="14821416" cy="0"/>
          </a:xfrm>
          <a:prstGeom prst="line">
            <a:avLst/>
          </a:prstGeom>
          <a:ln cap="flat" w="19050">
            <a:solidFill>
              <a:srgbClr val="11523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1339966" y="2350013"/>
            <a:ext cx="632129" cy="0"/>
          </a:xfrm>
          <a:prstGeom prst="line">
            <a:avLst/>
          </a:prstGeom>
          <a:ln cap="flat" w="38100">
            <a:solidFill>
              <a:srgbClr val="338D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6512833" y="793351"/>
            <a:ext cx="746467" cy="470697"/>
          </a:xfrm>
          <a:custGeom>
            <a:avLst/>
            <a:gdLst/>
            <a:ahLst/>
            <a:cxnLst/>
            <a:rect r="r" b="b" t="t" l="l"/>
            <a:pathLst>
              <a:path h="470697" w="746467">
                <a:moveTo>
                  <a:pt x="0" y="0"/>
                </a:moveTo>
                <a:lnTo>
                  <a:pt x="746467" y="0"/>
                </a:lnTo>
                <a:lnTo>
                  <a:pt x="746467" y="470698"/>
                </a:lnTo>
                <a:lnTo>
                  <a:pt x="0" y="4706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3000"/>
            </a:blip>
            <a:stretch>
              <a:fillRect l="-21" t="-449" r="0" b="-449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871918" y="1698939"/>
            <a:ext cx="10293110" cy="651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998"/>
              </a:lnSpc>
              <a:spcBef>
                <a:spcPct val="0"/>
              </a:spcBef>
            </a:pPr>
            <a:r>
              <a:rPr lang="en-US" b="true" sz="5000" spc="-1">
                <a:solidFill>
                  <a:srgbClr val="338D62"/>
                </a:solidFill>
                <a:latin typeface="Gordita Bold"/>
                <a:ea typeface="Gordita Bold"/>
                <a:cs typeface="Gordita Bold"/>
                <a:sym typeface="Gordita Bold"/>
              </a:rPr>
              <a:t>Apprentago CV Builder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179422" y="3492393"/>
            <a:ext cx="6355829" cy="1546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8160" indent="-259080" lvl="1">
              <a:lnSpc>
                <a:spcPts val="307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Every CV is made to be Application Tracking Systems (ATS) compatible formatting so your CV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does not gets auto-rejected by a robot.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165124" y="6246860"/>
            <a:ext cx="6094176" cy="1156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8160" indent="-259080" lvl="1">
              <a:lnSpc>
                <a:spcPts val="307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Inpu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 your ski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ll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education, and experience 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sily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wi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out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wor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ryi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about 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essing 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up th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 design.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179422" y="8102300"/>
            <a:ext cx="6531743" cy="1156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8160" indent="-259080" lvl="1">
              <a:lnSpc>
                <a:spcPts val="307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Th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 ski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ll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 &amp; postcode you put in your CV will automatically match you 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 live a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pp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ren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tic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eships in your area.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2245519" y="2664106"/>
            <a:ext cx="7580157" cy="7184559"/>
          </a:xfrm>
          <a:custGeom>
            <a:avLst/>
            <a:gdLst/>
            <a:ahLst/>
            <a:cxnLst/>
            <a:rect r="r" b="b" t="t" l="l"/>
            <a:pathLst>
              <a:path h="7184559" w="7580157">
                <a:moveTo>
                  <a:pt x="0" y="0"/>
                </a:moveTo>
                <a:lnTo>
                  <a:pt x="7580157" y="0"/>
                </a:lnTo>
                <a:lnTo>
                  <a:pt x="7580157" y="7184559"/>
                </a:lnTo>
                <a:lnTo>
                  <a:pt x="0" y="71845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9788" t="-12626" r="-38642" b="-5033"/>
            </a:stretch>
          </a:blipFill>
          <a:ln w="19050" cap="sq">
            <a:solidFill>
              <a:srgbClr val="3B7CEB"/>
            </a:solidFill>
            <a:prstDash val="solid"/>
            <a:miter/>
          </a:ln>
        </p:spPr>
      </p:sp>
    </p:spTree>
  </p:cSld>
  <p:clrMapOvr>
    <a:masterClrMapping/>
  </p:clrMapOvr>
  <p:transition spd="fast">
    <p:fade/>
  </p:transition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5400000">
            <a:off x="3942936" y="-4028042"/>
            <a:ext cx="10457213" cy="18343085"/>
          </a:xfrm>
          <a:custGeom>
            <a:avLst/>
            <a:gdLst/>
            <a:ahLst/>
            <a:cxnLst/>
            <a:rect r="r" b="b" t="t" l="l"/>
            <a:pathLst>
              <a:path h="18343085" w="10457213">
                <a:moveTo>
                  <a:pt x="10457213" y="0"/>
                </a:moveTo>
                <a:lnTo>
                  <a:pt x="0" y="0"/>
                </a:lnTo>
                <a:lnTo>
                  <a:pt x="0" y="18343084"/>
                </a:lnTo>
                <a:lnTo>
                  <a:pt x="10457213" y="18343084"/>
                </a:lnTo>
                <a:lnTo>
                  <a:pt x="10457213" y="0"/>
                </a:lnTo>
                <a:close/>
              </a:path>
            </a:pathLst>
          </a:custGeom>
          <a:blipFill>
            <a:blip r:embed="rId2">
              <a:alphaModFix amt="16000"/>
            </a:blip>
            <a:stretch>
              <a:fillRect l="-136384" t="0" r="-102376" b="-16598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700" y="1023937"/>
            <a:ext cx="14821416" cy="0"/>
          </a:xfrm>
          <a:prstGeom prst="line">
            <a:avLst/>
          </a:prstGeom>
          <a:ln cap="flat" w="19050">
            <a:solidFill>
              <a:srgbClr val="11523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1339966" y="2350013"/>
            <a:ext cx="632129" cy="0"/>
          </a:xfrm>
          <a:prstGeom prst="line">
            <a:avLst/>
          </a:prstGeom>
          <a:ln cap="flat" w="38100">
            <a:solidFill>
              <a:srgbClr val="338D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6512833" y="793351"/>
            <a:ext cx="746467" cy="470697"/>
          </a:xfrm>
          <a:custGeom>
            <a:avLst/>
            <a:gdLst/>
            <a:ahLst/>
            <a:cxnLst/>
            <a:rect r="r" b="b" t="t" l="l"/>
            <a:pathLst>
              <a:path h="470697" w="746467">
                <a:moveTo>
                  <a:pt x="0" y="0"/>
                </a:moveTo>
                <a:lnTo>
                  <a:pt x="746467" y="0"/>
                </a:lnTo>
                <a:lnTo>
                  <a:pt x="746467" y="470698"/>
                </a:lnTo>
                <a:lnTo>
                  <a:pt x="0" y="4706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3000"/>
            </a:blip>
            <a:stretch>
              <a:fillRect l="-21" t="-449" r="0" b="-449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871918" y="1698939"/>
            <a:ext cx="10978198" cy="651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998"/>
              </a:lnSpc>
              <a:spcBef>
                <a:spcPct val="0"/>
              </a:spcBef>
            </a:pPr>
            <a:r>
              <a:rPr lang="en-US" b="true" sz="5000" spc="-1">
                <a:solidFill>
                  <a:srgbClr val="338D62"/>
                </a:solidFill>
                <a:latin typeface="Gordita Bold"/>
                <a:ea typeface="Gordita Bold"/>
                <a:cs typeface="Gordita Bold"/>
                <a:sym typeface="Gordita Bold"/>
              </a:rPr>
              <a:t>Apprentago Application Tracker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193824" y="3436165"/>
            <a:ext cx="4909850" cy="1156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8160" indent="-259080" lvl="1">
              <a:lnSpc>
                <a:spcPts val="307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Keep track of every single application in o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ne central place so it doesn't get messy.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193824" y="5200843"/>
            <a:ext cx="5267902" cy="1156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8160" indent="-259080" lvl="1">
              <a:lnSpc>
                <a:spcPts val="307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Drag and drop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your appl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cations from "Applied" all the way to "Offer Received".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281120" y="6909293"/>
            <a:ext cx="5333411" cy="1156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8160" indent="-259080" lvl="1">
              <a:lnSpc>
                <a:spcPts val="307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ee your deadlines instantly and use 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the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note-taking features 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to sav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 your company research.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028700" y="2950543"/>
            <a:ext cx="10900161" cy="6812600"/>
          </a:xfrm>
          <a:custGeom>
            <a:avLst/>
            <a:gdLst/>
            <a:ahLst/>
            <a:cxnLst/>
            <a:rect r="r" b="b" t="t" l="l"/>
            <a:pathLst>
              <a:path h="6812600" w="10900161">
                <a:moveTo>
                  <a:pt x="0" y="0"/>
                </a:moveTo>
                <a:lnTo>
                  <a:pt x="10900161" y="0"/>
                </a:lnTo>
                <a:lnTo>
                  <a:pt x="10900161" y="6812601"/>
                </a:lnTo>
                <a:lnTo>
                  <a:pt x="0" y="68126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  <a:ln w="19050" cap="sq">
            <a:solidFill>
              <a:srgbClr val="338D62"/>
            </a:solidFill>
            <a:prstDash val="solid"/>
            <a:miter/>
          </a:ln>
        </p:spPr>
      </p:sp>
    </p:spTree>
  </p:cSld>
  <p:clrMapOvr>
    <a:masterClrMapping/>
  </p:clrMapOvr>
  <p:transition spd="fast">
    <p:fade/>
  </p:transition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5400000">
            <a:off x="3942936" y="-4028042"/>
            <a:ext cx="10457213" cy="18343085"/>
          </a:xfrm>
          <a:custGeom>
            <a:avLst/>
            <a:gdLst/>
            <a:ahLst/>
            <a:cxnLst/>
            <a:rect r="r" b="b" t="t" l="l"/>
            <a:pathLst>
              <a:path h="18343085" w="10457213">
                <a:moveTo>
                  <a:pt x="10457213" y="0"/>
                </a:moveTo>
                <a:lnTo>
                  <a:pt x="0" y="0"/>
                </a:lnTo>
                <a:lnTo>
                  <a:pt x="0" y="18343084"/>
                </a:lnTo>
                <a:lnTo>
                  <a:pt x="10457213" y="18343084"/>
                </a:lnTo>
                <a:lnTo>
                  <a:pt x="10457213" y="0"/>
                </a:lnTo>
                <a:close/>
              </a:path>
            </a:pathLst>
          </a:custGeom>
          <a:blipFill>
            <a:blip r:embed="rId2">
              <a:alphaModFix amt="16000"/>
            </a:blip>
            <a:stretch>
              <a:fillRect l="-136384" t="0" r="-102376" b="-16598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700" y="1023937"/>
            <a:ext cx="14821416" cy="0"/>
          </a:xfrm>
          <a:prstGeom prst="line">
            <a:avLst/>
          </a:prstGeom>
          <a:ln cap="flat" w="19050">
            <a:solidFill>
              <a:srgbClr val="11523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1339966" y="2350013"/>
            <a:ext cx="632129" cy="0"/>
          </a:xfrm>
          <a:prstGeom prst="line">
            <a:avLst/>
          </a:prstGeom>
          <a:ln cap="flat" w="38100">
            <a:solidFill>
              <a:srgbClr val="338D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6512833" y="793351"/>
            <a:ext cx="746467" cy="470697"/>
          </a:xfrm>
          <a:custGeom>
            <a:avLst/>
            <a:gdLst/>
            <a:ahLst/>
            <a:cxnLst/>
            <a:rect r="r" b="b" t="t" l="l"/>
            <a:pathLst>
              <a:path h="470697" w="746467">
                <a:moveTo>
                  <a:pt x="0" y="0"/>
                </a:moveTo>
                <a:lnTo>
                  <a:pt x="746467" y="0"/>
                </a:lnTo>
                <a:lnTo>
                  <a:pt x="746467" y="470698"/>
                </a:lnTo>
                <a:lnTo>
                  <a:pt x="0" y="4706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3000"/>
            </a:blip>
            <a:stretch>
              <a:fillRect l="-21" t="-449" r="0" b="-449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871918" y="1698939"/>
            <a:ext cx="10978198" cy="651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998"/>
              </a:lnSpc>
              <a:spcBef>
                <a:spcPct val="0"/>
              </a:spcBef>
            </a:pPr>
            <a:r>
              <a:rPr lang="en-US" b="true" sz="5000" spc="-1">
                <a:solidFill>
                  <a:srgbClr val="338D62"/>
                </a:solidFill>
                <a:latin typeface="Gordita Bold"/>
                <a:ea typeface="Gordita Bold"/>
                <a:cs typeface="Gordita Bold"/>
                <a:sym typeface="Gordita Bold"/>
              </a:rPr>
              <a:t>Apprentago AI Interview Coach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193824" y="3436165"/>
            <a:ext cx="4909850" cy="1156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8160" indent="-259080" lvl="1">
              <a:lnSpc>
                <a:spcPts val="307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Speak or type through mock interview questions in 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 safe, low-pressure way.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193824" y="5200843"/>
            <a:ext cx="5267902" cy="1156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8160" indent="-259080" lvl="1">
              <a:lnSpc>
                <a:spcPts val="307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The AI helps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you structure your answers clearly and flags areas to improve.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281120" y="6909293"/>
            <a:ext cx="5333411" cy="1156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8160" indent="-259080" lvl="1">
              <a:lnSpc>
                <a:spcPts val="307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Practic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 as many times as you need so you feel fully prepared to s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pe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 with a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real employer.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341097" y="2778544"/>
            <a:ext cx="10738581" cy="7024822"/>
          </a:xfrm>
          <a:custGeom>
            <a:avLst/>
            <a:gdLst/>
            <a:ahLst/>
            <a:cxnLst/>
            <a:rect r="r" b="b" t="t" l="l"/>
            <a:pathLst>
              <a:path h="7024822" w="10738581">
                <a:moveTo>
                  <a:pt x="0" y="0"/>
                </a:moveTo>
                <a:lnTo>
                  <a:pt x="10738581" y="0"/>
                </a:lnTo>
                <a:lnTo>
                  <a:pt x="10738581" y="7024822"/>
                </a:lnTo>
                <a:lnTo>
                  <a:pt x="0" y="70248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  <a:ln w="19050" cap="sq">
            <a:solidFill>
              <a:srgbClr val="338D62"/>
            </a:solidFill>
            <a:prstDash val="solid"/>
            <a:miter/>
          </a:ln>
        </p:spPr>
      </p:sp>
    </p:spTree>
  </p:cSld>
  <p:clrMapOvr>
    <a:masterClrMapping/>
  </p:clrMapOvr>
  <p:transition spd="fast">
    <p:fade/>
  </p:transition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5400000">
            <a:off x="3942936" y="-4028042"/>
            <a:ext cx="10457213" cy="18343085"/>
          </a:xfrm>
          <a:custGeom>
            <a:avLst/>
            <a:gdLst/>
            <a:ahLst/>
            <a:cxnLst/>
            <a:rect r="r" b="b" t="t" l="l"/>
            <a:pathLst>
              <a:path h="18343085" w="10457213">
                <a:moveTo>
                  <a:pt x="10457213" y="0"/>
                </a:moveTo>
                <a:lnTo>
                  <a:pt x="0" y="0"/>
                </a:lnTo>
                <a:lnTo>
                  <a:pt x="0" y="18343084"/>
                </a:lnTo>
                <a:lnTo>
                  <a:pt x="10457213" y="18343084"/>
                </a:lnTo>
                <a:lnTo>
                  <a:pt x="10457213" y="0"/>
                </a:lnTo>
                <a:close/>
              </a:path>
            </a:pathLst>
          </a:custGeom>
          <a:blipFill>
            <a:blip r:embed="rId2">
              <a:alphaModFix amt="16000"/>
            </a:blip>
            <a:stretch>
              <a:fillRect l="-136384" t="0" r="-102376" b="-16598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700" y="1023937"/>
            <a:ext cx="14821416" cy="0"/>
          </a:xfrm>
          <a:prstGeom prst="line">
            <a:avLst/>
          </a:prstGeom>
          <a:ln cap="flat" w="19050">
            <a:solidFill>
              <a:srgbClr val="11523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1339966" y="2350013"/>
            <a:ext cx="632129" cy="0"/>
          </a:xfrm>
          <a:prstGeom prst="line">
            <a:avLst/>
          </a:prstGeom>
          <a:ln cap="flat" w="38100">
            <a:solidFill>
              <a:srgbClr val="338D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6512833" y="793351"/>
            <a:ext cx="746467" cy="470697"/>
          </a:xfrm>
          <a:custGeom>
            <a:avLst/>
            <a:gdLst/>
            <a:ahLst/>
            <a:cxnLst/>
            <a:rect r="r" b="b" t="t" l="l"/>
            <a:pathLst>
              <a:path h="470697" w="746467">
                <a:moveTo>
                  <a:pt x="0" y="0"/>
                </a:moveTo>
                <a:lnTo>
                  <a:pt x="746467" y="0"/>
                </a:lnTo>
                <a:lnTo>
                  <a:pt x="746467" y="470698"/>
                </a:lnTo>
                <a:lnTo>
                  <a:pt x="0" y="4706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3000"/>
            </a:blip>
            <a:stretch>
              <a:fillRect l="-21" t="-449" r="0" b="-449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582304" y="2601545"/>
            <a:ext cx="5882496" cy="7410030"/>
          </a:xfrm>
          <a:custGeom>
            <a:avLst/>
            <a:gdLst/>
            <a:ahLst/>
            <a:cxnLst/>
            <a:rect r="r" b="b" t="t" l="l"/>
            <a:pathLst>
              <a:path h="7410030" w="5882496">
                <a:moveTo>
                  <a:pt x="0" y="0"/>
                </a:moveTo>
                <a:lnTo>
                  <a:pt x="5882497" y="0"/>
                </a:lnTo>
                <a:lnTo>
                  <a:pt x="5882497" y="7410030"/>
                </a:lnTo>
                <a:lnTo>
                  <a:pt x="0" y="74100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1547" t="0" r="0" b="0"/>
            </a:stretch>
          </a:blipFill>
          <a:ln w="19050" cap="sq">
            <a:solidFill>
              <a:srgbClr val="338D62"/>
            </a:solidFill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7849742" y="4396076"/>
            <a:ext cx="1737817" cy="1164338"/>
          </a:xfrm>
          <a:custGeom>
            <a:avLst/>
            <a:gdLst/>
            <a:ahLst/>
            <a:cxnLst/>
            <a:rect r="r" b="b" t="t" l="l"/>
            <a:pathLst>
              <a:path h="1164338" w="1737817">
                <a:moveTo>
                  <a:pt x="0" y="0"/>
                </a:moveTo>
                <a:lnTo>
                  <a:pt x="1737817" y="0"/>
                </a:lnTo>
                <a:lnTo>
                  <a:pt x="1737817" y="1164338"/>
                </a:lnTo>
                <a:lnTo>
                  <a:pt x="0" y="11643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871918" y="1698939"/>
            <a:ext cx="10978198" cy="651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998"/>
              </a:lnSpc>
              <a:spcBef>
                <a:spcPct val="0"/>
              </a:spcBef>
            </a:pPr>
            <a:r>
              <a:rPr lang="en-US" b="true" sz="5000" spc="-1">
                <a:solidFill>
                  <a:srgbClr val="338D62"/>
                </a:solidFill>
                <a:latin typeface="Gordita Bold"/>
                <a:ea typeface="Gordita Bold"/>
                <a:cs typeface="Gordita Bold"/>
                <a:sym typeface="Gordita Bold"/>
              </a:rPr>
              <a:t>Your Turn (Take Action Today)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361017" y="3566312"/>
            <a:ext cx="6795948" cy="56919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30549" indent="-315274" lvl="1">
              <a:lnSpc>
                <a:spcPts val="3747"/>
              </a:lnSpc>
              <a:buFont typeface="Arial"/>
              <a:buChar char="•"/>
            </a:pPr>
            <a:r>
              <a:rPr lang="en-US" sz="292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Step 1: Head to Apprentago.co.uk on your school laptop, or at home tonight.</a:t>
            </a:r>
          </a:p>
          <a:p>
            <a:pPr algn="l">
              <a:lnSpc>
                <a:spcPts val="3747"/>
              </a:lnSpc>
            </a:pPr>
          </a:p>
          <a:p>
            <a:pPr algn="l" marL="630549" indent="-315274" lvl="1">
              <a:lnSpc>
                <a:spcPts val="3747"/>
              </a:lnSpc>
              <a:buFont typeface="Arial"/>
              <a:buChar char="•"/>
            </a:pPr>
            <a:r>
              <a:rPr lang="en-US" sz="292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Step 2: Filter the jobs page by the industry you are most interested in.</a:t>
            </a:r>
          </a:p>
          <a:p>
            <a:pPr algn="l">
              <a:lnSpc>
                <a:spcPts val="3747"/>
              </a:lnSpc>
            </a:pPr>
          </a:p>
          <a:p>
            <a:pPr algn="l" marL="630549" indent="-315274" lvl="1">
              <a:lnSpc>
                <a:spcPts val="3747"/>
              </a:lnSpc>
              <a:buFont typeface="Arial"/>
              <a:buChar char="•"/>
            </a:pPr>
            <a:r>
              <a:rPr lang="en-US" sz="292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Step 3: Find 3 apprenticeships you like and hit "S</a:t>
            </a:r>
            <a:r>
              <a:rPr lang="en-US" sz="292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ave" to add them to your Application Tracker!</a:t>
            </a:r>
          </a:p>
          <a:p>
            <a:pPr algn="l">
              <a:lnSpc>
                <a:spcPts val="3747"/>
              </a:lnSpc>
            </a:pPr>
          </a:p>
        </p:txBody>
      </p:sp>
    </p:spTree>
  </p:cSld>
  <p:clrMapOvr>
    <a:masterClrMapping/>
  </p:clrMapOvr>
  <p:transition spd="fast">
    <p:fade/>
  </p:transition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152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-1328859" y="-478245"/>
            <a:ext cx="20024357" cy="14017050"/>
          </a:xfrm>
          <a:custGeom>
            <a:avLst/>
            <a:gdLst/>
            <a:ahLst/>
            <a:cxnLst/>
            <a:rect r="r" b="b" t="t" l="l"/>
            <a:pathLst>
              <a:path h="14017050" w="20024357">
                <a:moveTo>
                  <a:pt x="0" y="0"/>
                </a:moveTo>
                <a:lnTo>
                  <a:pt x="20024357" y="0"/>
                </a:lnTo>
                <a:lnTo>
                  <a:pt x="20024357" y="14017050"/>
                </a:lnTo>
                <a:lnTo>
                  <a:pt x="0" y="14017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518202" y="0"/>
            <a:ext cx="21333734" cy="12031861"/>
          </a:xfrm>
          <a:custGeom>
            <a:avLst/>
            <a:gdLst/>
            <a:ahLst/>
            <a:cxnLst/>
            <a:rect r="r" b="b" t="t" l="l"/>
            <a:pathLst>
              <a:path h="12031861" w="21333734">
                <a:moveTo>
                  <a:pt x="0" y="0"/>
                </a:moveTo>
                <a:lnTo>
                  <a:pt x="21333733" y="0"/>
                </a:lnTo>
                <a:lnTo>
                  <a:pt x="21333733" y="12031861"/>
                </a:lnTo>
                <a:lnTo>
                  <a:pt x="0" y="120318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2000"/>
            </a:blip>
            <a:stretch>
              <a:fillRect l="0" t="-34380" r="0" b="-4293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557107" y="2850212"/>
            <a:ext cx="4101549" cy="2586301"/>
          </a:xfrm>
          <a:custGeom>
            <a:avLst/>
            <a:gdLst/>
            <a:ahLst/>
            <a:cxnLst/>
            <a:rect r="r" b="b" t="t" l="l"/>
            <a:pathLst>
              <a:path h="2586301" w="4101549">
                <a:moveTo>
                  <a:pt x="0" y="0"/>
                </a:moveTo>
                <a:lnTo>
                  <a:pt x="4101549" y="0"/>
                </a:lnTo>
                <a:lnTo>
                  <a:pt x="4101549" y="2586301"/>
                </a:lnTo>
                <a:lnTo>
                  <a:pt x="0" y="258630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1" t="-449" r="0" b="-449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705631" y="-5005093"/>
            <a:ext cx="14494120" cy="15747346"/>
          </a:xfrm>
          <a:custGeom>
            <a:avLst/>
            <a:gdLst/>
            <a:ahLst/>
            <a:cxnLst/>
            <a:rect r="r" b="b" t="t" l="l"/>
            <a:pathLst>
              <a:path h="15747346" w="14494120">
                <a:moveTo>
                  <a:pt x="0" y="0"/>
                </a:moveTo>
                <a:lnTo>
                  <a:pt x="14494119" y="0"/>
                </a:lnTo>
                <a:lnTo>
                  <a:pt x="14494119" y="15747346"/>
                </a:lnTo>
                <a:lnTo>
                  <a:pt x="0" y="157473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789454" y="5587874"/>
            <a:ext cx="6709091" cy="2107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94"/>
              </a:lnSpc>
            </a:pPr>
            <a:r>
              <a:rPr lang="en-US" b="true" sz="5999" spc="311">
                <a:solidFill>
                  <a:srgbClr val="F4F6FC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APPRENTAGO</a:t>
            </a:r>
          </a:p>
          <a:p>
            <a:pPr algn="ctr">
              <a:lnSpc>
                <a:spcPts val="8498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3064994" y="6772629"/>
            <a:ext cx="12158013" cy="14346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85"/>
              </a:lnSpc>
            </a:pPr>
            <a:r>
              <a:rPr lang="en-US" b="true" sz="2775" spc="24">
                <a:solidFill>
                  <a:srgbClr val="FFFFFF"/>
                </a:solidFill>
                <a:latin typeface="Gordita Bold"/>
                <a:ea typeface="Gordita Bold"/>
                <a:cs typeface="Gordita Bold"/>
                <a:sym typeface="Gordita Bold"/>
              </a:rPr>
              <a:t>Lesson Guide 3</a:t>
            </a:r>
          </a:p>
          <a:p>
            <a:pPr algn="ctr">
              <a:lnSpc>
                <a:spcPts val="3885"/>
              </a:lnSpc>
            </a:pPr>
          </a:p>
          <a:p>
            <a:pPr algn="ctr" marL="0" indent="0" lvl="0">
              <a:lnSpc>
                <a:spcPts val="3885"/>
              </a:lnSpc>
            </a:pPr>
            <a:r>
              <a:rPr lang="en-US" sz="2775" spc="24">
                <a:solidFill>
                  <a:srgbClr val="FFFFFF"/>
                </a:solidFill>
                <a:latin typeface="Gordita Light"/>
                <a:ea typeface="Gordita Light"/>
                <a:cs typeface="Gordita Light"/>
                <a:sym typeface="Gordita Light"/>
              </a:rPr>
              <a:t>Researching A Company: Commercial Awarenes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9144000" y="0"/>
            <a:ext cx="18288000" cy="10212390"/>
          </a:xfrm>
          <a:custGeom>
            <a:avLst/>
            <a:gdLst/>
            <a:ahLst/>
            <a:cxnLst/>
            <a:rect r="r" b="b" t="t" l="l"/>
            <a:pathLst>
              <a:path h="10212390" w="18288000">
                <a:moveTo>
                  <a:pt x="0" y="0"/>
                </a:moveTo>
                <a:lnTo>
                  <a:pt x="18288000" y="0"/>
                </a:lnTo>
                <a:lnTo>
                  <a:pt x="18288000" y="10212390"/>
                </a:lnTo>
                <a:lnTo>
                  <a:pt x="0" y="102123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9000"/>
            </a:blip>
            <a:stretch>
              <a:fillRect l="0" t="-73965" r="0" b="-20595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0800000">
            <a:off x="-7654999" y="293013"/>
            <a:ext cx="12227817" cy="10287000"/>
          </a:xfrm>
          <a:custGeom>
            <a:avLst/>
            <a:gdLst/>
            <a:ahLst/>
            <a:cxnLst/>
            <a:rect r="r" b="b" t="t" l="l"/>
            <a:pathLst>
              <a:path h="10287000" w="12227817">
                <a:moveTo>
                  <a:pt x="0" y="0"/>
                </a:moveTo>
                <a:lnTo>
                  <a:pt x="12227818" y="0"/>
                </a:lnTo>
                <a:lnTo>
                  <a:pt x="1222781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9000"/>
            </a:blip>
            <a:stretch>
              <a:fillRect l="0" t="-43129" r="-18533" b="-9950"/>
            </a:stretch>
          </a:blipFill>
        </p:spPr>
      </p:sp>
    </p:spTree>
  </p:cSld>
  <p:clrMapOvr>
    <a:masterClrMapping/>
  </p:clrMapOvr>
  <p:transition spd="fast">
    <p:fade/>
  </p:transition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5400000">
            <a:off x="3915393" y="-3915393"/>
            <a:ext cx="10457213" cy="18288000"/>
          </a:xfrm>
          <a:custGeom>
            <a:avLst/>
            <a:gdLst/>
            <a:ahLst/>
            <a:cxnLst/>
            <a:rect r="r" b="b" t="t" l="l"/>
            <a:pathLst>
              <a:path h="18288000" w="10457213">
                <a:moveTo>
                  <a:pt x="10457214" y="0"/>
                </a:moveTo>
                <a:lnTo>
                  <a:pt x="0" y="0"/>
                </a:lnTo>
                <a:lnTo>
                  <a:pt x="0" y="18288000"/>
                </a:lnTo>
                <a:lnTo>
                  <a:pt x="10457214" y="18288000"/>
                </a:lnTo>
                <a:lnTo>
                  <a:pt x="10457214" y="0"/>
                </a:lnTo>
                <a:close/>
              </a:path>
            </a:pathLst>
          </a:custGeom>
          <a:blipFill>
            <a:blip r:embed="rId2">
              <a:alphaModFix amt="16000"/>
            </a:blip>
            <a:stretch>
              <a:fillRect l="-136384" t="0" r="-102376" b="-16950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700" y="1023937"/>
            <a:ext cx="14821416" cy="0"/>
          </a:xfrm>
          <a:prstGeom prst="line">
            <a:avLst/>
          </a:prstGeom>
          <a:ln cap="flat" w="19050">
            <a:solidFill>
              <a:srgbClr val="11523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1339966" y="2350013"/>
            <a:ext cx="632129" cy="0"/>
          </a:xfrm>
          <a:prstGeom prst="line">
            <a:avLst/>
          </a:prstGeom>
          <a:ln cap="flat" w="38100">
            <a:solidFill>
              <a:srgbClr val="338D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6512833" y="793351"/>
            <a:ext cx="746467" cy="470697"/>
          </a:xfrm>
          <a:custGeom>
            <a:avLst/>
            <a:gdLst/>
            <a:ahLst/>
            <a:cxnLst/>
            <a:rect r="r" b="b" t="t" l="l"/>
            <a:pathLst>
              <a:path h="470697" w="746467">
                <a:moveTo>
                  <a:pt x="0" y="0"/>
                </a:moveTo>
                <a:lnTo>
                  <a:pt x="746467" y="0"/>
                </a:lnTo>
                <a:lnTo>
                  <a:pt x="746467" y="470698"/>
                </a:lnTo>
                <a:lnTo>
                  <a:pt x="0" y="4706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3000"/>
            </a:blip>
            <a:stretch>
              <a:fillRect l="-21" t="-449" r="0" b="-449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346315" y="1368824"/>
            <a:ext cx="8496562" cy="1279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998"/>
              </a:lnSpc>
              <a:spcBef>
                <a:spcPct val="0"/>
              </a:spcBef>
            </a:pPr>
            <a:r>
              <a:rPr lang="en-US" b="true" sz="5000" spc="-1">
                <a:solidFill>
                  <a:srgbClr val="338D62"/>
                </a:solidFill>
                <a:latin typeface="Gordita Bold"/>
                <a:ea typeface="Gordita Bold"/>
                <a:cs typeface="Gordita Bold"/>
                <a:sym typeface="Gordita Bold"/>
              </a:rPr>
              <a:t>Why You Must Research (Commercial Awareness)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261507" y="3056240"/>
            <a:ext cx="1189808" cy="1189808"/>
          </a:xfrm>
          <a:custGeom>
            <a:avLst/>
            <a:gdLst/>
            <a:ahLst/>
            <a:cxnLst/>
            <a:rect r="r" b="b" t="t" l="l"/>
            <a:pathLst>
              <a:path h="1189808" w="1189808">
                <a:moveTo>
                  <a:pt x="0" y="0"/>
                </a:moveTo>
                <a:lnTo>
                  <a:pt x="1189808" y="0"/>
                </a:lnTo>
                <a:lnTo>
                  <a:pt x="1189808" y="1189808"/>
                </a:lnTo>
                <a:lnTo>
                  <a:pt x="0" y="11898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28700" y="4775666"/>
            <a:ext cx="1655423" cy="1546067"/>
          </a:xfrm>
          <a:custGeom>
            <a:avLst/>
            <a:gdLst/>
            <a:ahLst/>
            <a:cxnLst/>
            <a:rect r="r" b="b" t="t" l="l"/>
            <a:pathLst>
              <a:path h="1546067" w="1655423">
                <a:moveTo>
                  <a:pt x="0" y="0"/>
                </a:moveTo>
                <a:lnTo>
                  <a:pt x="1655423" y="0"/>
                </a:lnTo>
                <a:lnTo>
                  <a:pt x="1655423" y="1546067"/>
                </a:lnTo>
                <a:lnTo>
                  <a:pt x="0" y="154606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11193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1218021" y="6855808"/>
            <a:ext cx="1233294" cy="1233294"/>
          </a:xfrm>
          <a:custGeom>
            <a:avLst/>
            <a:gdLst/>
            <a:ahLst/>
            <a:cxnLst/>
            <a:rect r="r" b="b" t="t" l="l"/>
            <a:pathLst>
              <a:path h="1233294" w="1233294">
                <a:moveTo>
                  <a:pt x="0" y="0"/>
                </a:moveTo>
                <a:lnTo>
                  <a:pt x="1233294" y="0"/>
                </a:lnTo>
                <a:lnTo>
                  <a:pt x="1233294" y="1233294"/>
                </a:lnTo>
                <a:lnTo>
                  <a:pt x="0" y="12332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9402379" y="3067740"/>
            <a:ext cx="1569355" cy="1501029"/>
          </a:xfrm>
          <a:custGeom>
            <a:avLst/>
            <a:gdLst/>
            <a:ahLst/>
            <a:cxnLst/>
            <a:rect r="r" b="b" t="t" l="l"/>
            <a:pathLst>
              <a:path h="1501029" w="1569355">
                <a:moveTo>
                  <a:pt x="0" y="0"/>
                </a:moveTo>
                <a:lnTo>
                  <a:pt x="1569354" y="0"/>
                </a:lnTo>
                <a:lnTo>
                  <a:pt x="1569354" y="1501029"/>
                </a:lnTo>
                <a:lnTo>
                  <a:pt x="0" y="150102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139665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313510" y="4647349"/>
            <a:ext cx="1788606" cy="2114050"/>
          </a:xfrm>
          <a:custGeom>
            <a:avLst/>
            <a:gdLst/>
            <a:ahLst/>
            <a:cxnLst/>
            <a:rect r="r" b="b" t="t" l="l"/>
            <a:pathLst>
              <a:path h="2114050" w="1788606">
                <a:moveTo>
                  <a:pt x="0" y="0"/>
                </a:moveTo>
                <a:lnTo>
                  <a:pt x="1788606" y="0"/>
                </a:lnTo>
                <a:lnTo>
                  <a:pt x="1788606" y="2114050"/>
                </a:lnTo>
                <a:lnTo>
                  <a:pt x="0" y="211405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-5095" b="-67228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2810789" y="3027665"/>
            <a:ext cx="6249307" cy="60866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08"/>
              </a:lnSpc>
              <a:spcBef>
                <a:spcPct val="0"/>
              </a:spcBef>
            </a:pPr>
          </a:p>
          <a:p>
            <a:pPr algn="l">
              <a:lnSpc>
                <a:spcPts val="2608"/>
              </a:lnSpc>
              <a:spcBef>
                <a:spcPct val="0"/>
              </a:spcBef>
            </a:pPr>
            <a:r>
              <a:rPr lang="en-US" b="true" sz="203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1) What does the company actually do?</a:t>
            </a:r>
          </a:p>
          <a:p>
            <a:pPr algn="l">
              <a:lnSpc>
                <a:spcPts val="2235"/>
              </a:lnSpc>
              <a:spcBef>
                <a:spcPct val="0"/>
              </a:spcBef>
            </a:pPr>
          </a:p>
          <a:p>
            <a:pPr algn="l">
              <a:lnSpc>
                <a:spcPts val="2235"/>
              </a:lnSpc>
              <a:spcBef>
                <a:spcPct val="0"/>
              </a:spcBef>
            </a:pPr>
            <a:r>
              <a:rPr lang="en-US" sz="174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Go beyond the name. What products or services do they sell? Who are their customers? How do they make money?</a:t>
            </a:r>
          </a:p>
          <a:p>
            <a:pPr algn="l">
              <a:lnSpc>
                <a:spcPts val="2235"/>
              </a:lnSpc>
              <a:spcBef>
                <a:spcPct val="0"/>
              </a:spcBef>
            </a:pPr>
          </a:p>
          <a:p>
            <a:pPr algn="l">
              <a:lnSpc>
                <a:spcPts val="2235"/>
              </a:lnSpc>
              <a:spcBef>
                <a:spcPct val="0"/>
              </a:spcBef>
            </a:pPr>
          </a:p>
          <a:p>
            <a:pPr algn="l">
              <a:lnSpc>
                <a:spcPts val="2608"/>
              </a:lnSpc>
              <a:spcBef>
                <a:spcPct val="0"/>
              </a:spcBef>
            </a:pPr>
            <a:r>
              <a:rPr lang="en-US" b="true" sz="203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2) The company’s mission and values</a:t>
            </a:r>
          </a:p>
          <a:p>
            <a:pPr algn="l">
              <a:lnSpc>
                <a:spcPts val="2235"/>
              </a:lnSpc>
              <a:spcBef>
                <a:spcPct val="0"/>
              </a:spcBef>
            </a:pPr>
          </a:p>
          <a:p>
            <a:pPr algn="l">
              <a:lnSpc>
                <a:spcPts val="2235"/>
              </a:lnSpc>
              <a:spcBef>
                <a:spcPct val="0"/>
              </a:spcBef>
            </a:pPr>
            <a:r>
              <a:rPr lang="en-US" sz="174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What does the company stand for? What problems are they trying to solve? Do their values align with yours?</a:t>
            </a:r>
          </a:p>
          <a:p>
            <a:pPr algn="l">
              <a:lnSpc>
                <a:spcPts val="2235"/>
              </a:lnSpc>
              <a:spcBef>
                <a:spcPct val="0"/>
              </a:spcBef>
            </a:pPr>
          </a:p>
          <a:p>
            <a:pPr algn="l">
              <a:lnSpc>
                <a:spcPts val="2235"/>
              </a:lnSpc>
              <a:spcBef>
                <a:spcPct val="0"/>
              </a:spcBef>
            </a:pPr>
          </a:p>
          <a:p>
            <a:pPr algn="l">
              <a:lnSpc>
                <a:spcPts val="2608"/>
              </a:lnSpc>
              <a:spcBef>
                <a:spcPct val="0"/>
              </a:spcBef>
            </a:pPr>
            <a:r>
              <a:rPr lang="en-US" b="true" sz="203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3) Size and scale of the business</a:t>
            </a:r>
          </a:p>
          <a:p>
            <a:pPr algn="l">
              <a:lnSpc>
                <a:spcPts val="2235"/>
              </a:lnSpc>
              <a:spcBef>
                <a:spcPct val="0"/>
              </a:spcBef>
            </a:pPr>
          </a:p>
          <a:p>
            <a:pPr algn="l">
              <a:lnSpc>
                <a:spcPts val="2235"/>
              </a:lnSpc>
              <a:spcBef>
                <a:spcPct val="0"/>
              </a:spcBef>
            </a:pPr>
            <a:r>
              <a:rPr lang="en-US" sz="174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Look at how big the company is. Are they global or UK-based? How many employees do they have? Roughly how much revenue do they generate each year?</a:t>
            </a:r>
          </a:p>
          <a:p>
            <a:pPr algn="l">
              <a:lnSpc>
                <a:spcPts val="2235"/>
              </a:lnSpc>
              <a:spcBef>
                <a:spcPct val="0"/>
              </a:spcBef>
            </a:pPr>
          </a:p>
          <a:p>
            <a:pPr algn="l">
              <a:lnSpc>
                <a:spcPts val="2235"/>
              </a:lnSpc>
              <a:spcBef>
                <a:spcPct val="0"/>
              </a:spcBef>
            </a:pPr>
          </a:p>
          <a:p>
            <a:pPr algn="l">
              <a:lnSpc>
                <a:spcPts val="2608"/>
              </a:lnSpc>
              <a:spcBef>
                <a:spcPct val="0"/>
              </a:spcBef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11190985" y="4162042"/>
            <a:ext cx="6746797" cy="51918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16"/>
              </a:lnSpc>
            </a:pPr>
          </a:p>
          <a:p>
            <a:pPr algn="l">
              <a:lnSpc>
                <a:spcPts val="2413"/>
              </a:lnSpc>
            </a:pPr>
            <a:r>
              <a:rPr lang="en-US" sz="1881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</a:p>
          <a:p>
            <a:pPr algn="l">
              <a:lnSpc>
                <a:spcPts val="2816"/>
              </a:lnSpc>
            </a:pPr>
          </a:p>
          <a:p>
            <a:pPr algn="l">
              <a:lnSpc>
                <a:spcPts val="2816"/>
              </a:lnSpc>
            </a:pPr>
          </a:p>
          <a:p>
            <a:pPr algn="l">
              <a:lnSpc>
                <a:spcPts val="2816"/>
              </a:lnSpc>
            </a:pPr>
          </a:p>
          <a:p>
            <a:pPr algn="l">
              <a:lnSpc>
                <a:spcPts val="2816"/>
              </a:lnSpc>
            </a:pPr>
          </a:p>
          <a:p>
            <a:pPr algn="l">
              <a:lnSpc>
                <a:spcPts val="2816"/>
              </a:lnSpc>
            </a:pPr>
          </a:p>
          <a:p>
            <a:pPr algn="l">
              <a:lnSpc>
                <a:spcPts val="2816"/>
              </a:lnSpc>
            </a:pPr>
          </a:p>
          <a:p>
            <a:pPr algn="l">
              <a:lnSpc>
                <a:spcPts val="2614"/>
              </a:lnSpc>
            </a:pPr>
            <a:r>
              <a:rPr lang="en-US" sz="2037" b="true">
                <a:solidFill>
                  <a:srgbClr val="01172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6) Contacting Staff and Attending Events</a:t>
            </a:r>
          </a:p>
          <a:p>
            <a:pPr algn="l">
              <a:lnSpc>
                <a:spcPts val="2413"/>
              </a:lnSpc>
            </a:pPr>
          </a:p>
          <a:p>
            <a:pPr algn="l">
              <a:lnSpc>
                <a:spcPts val="2241"/>
              </a:lnSpc>
            </a:pPr>
            <a:r>
              <a:rPr lang="en-US" sz="174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Network (e.g. find and connect with current apprentices and employees via LinkedIn or speak to people you may already know) </a:t>
            </a:r>
          </a:p>
          <a:p>
            <a:pPr algn="l">
              <a:lnSpc>
                <a:spcPts val="2413"/>
              </a:lnSpc>
              <a:spcBef>
                <a:spcPct val="0"/>
              </a:spcBef>
            </a:pPr>
          </a:p>
          <a:p>
            <a:pPr algn="l">
              <a:lnSpc>
                <a:spcPts val="2816"/>
              </a:lnSpc>
              <a:spcBef>
                <a:spcPct val="0"/>
              </a:spcBef>
            </a:pPr>
          </a:p>
          <a:p>
            <a:pPr algn="l">
              <a:lnSpc>
                <a:spcPts val="2816"/>
              </a:lnSpc>
              <a:spcBef>
                <a:spcPct val="0"/>
              </a:spcBef>
            </a:pP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9267943" y="6855808"/>
            <a:ext cx="1879740" cy="1665681"/>
          </a:xfrm>
          <a:custGeom>
            <a:avLst/>
            <a:gdLst/>
            <a:ahLst/>
            <a:cxnLst/>
            <a:rect r="r" b="b" t="t" l="l"/>
            <a:pathLst>
              <a:path h="1665681" w="1879740">
                <a:moveTo>
                  <a:pt x="0" y="0"/>
                </a:moveTo>
                <a:lnTo>
                  <a:pt x="1879740" y="0"/>
                </a:lnTo>
                <a:lnTo>
                  <a:pt x="1879740" y="1665681"/>
                </a:lnTo>
                <a:lnTo>
                  <a:pt x="0" y="166568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-112242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1229133" y="3253338"/>
            <a:ext cx="6376220" cy="12204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08"/>
              </a:lnSpc>
              <a:spcBef>
                <a:spcPct val="0"/>
              </a:spcBef>
            </a:pPr>
            <a:r>
              <a:rPr lang="en-US" b="true" sz="2033" strike="noStrike" u="non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4) Their clients, products, or portfolio</a:t>
            </a:r>
          </a:p>
          <a:p>
            <a:pPr algn="l" marL="0" indent="0" lvl="0">
              <a:lnSpc>
                <a:spcPts val="2608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2241"/>
              </a:lnSpc>
              <a:spcBef>
                <a:spcPct val="0"/>
              </a:spcBef>
            </a:pPr>
            <a:r>
              <a:rPr lang="en-US" sz="1746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Who do they work with? What industries are they involved in? What makes them different from their competitors?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283421" y="5112805"/>
            <a:ext cx="5690907" cy="1518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14"/>
              </a:lnSpc>
              <a:spcBef>
                <a:spcPct val="0"/>
              </a:spcBef>
            </a:pPr>
            <a:r>
              <a:rPr lang="en-US" b="true" sz="2037" strike="noStrike" u="none">
                <a:solidFill>
                  <a:srgbClr val="01172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5) Recent news or changes</a:t>
            </a:r>
          </a:p>
          <a:p>
            <a:pPr algn="l" marL="0" indent="0" lvl="0">
              <a:lnSpc>
                <a:spcPts val="2816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2241"/>
              </a:lnSpc>
              <a:spcBef>
                <a:spcPct val="0"/>
              </a:spcBef>
            </a:pPr>
            <a:r>
              <a:rPr lang="en-US" sz="1746" strike="noStrike" u="none">
                <a:solidFill>
                  <a:srgbClr val="01172F"/>
                </a:solidFill>
                <a:latin typeface="Canva Sans"/>
                <a:ea typeface="Canva Sans"/>
                <a:cs typeface="Canva Sans"/>
                <a:sym typeface="Canva Sans"/>
              </a:rPr>
              <a:t>Have they launched new products, expanded into new markets, merged with another company, or invested in new technology?</a:t>
            </a:r>
          </a:p>
        </p:txBody>
      </p:sp>
    </p:spTree>
  </p:cSld>
  <p:clrMapOvr>
    <a:masterClrMapping/>
  </p:clrMapOvr>
  <p:transition spd="fast">
    <p:fade/>
  </p:transition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5400000">
            <a:off x="3915393" y="-3915393"/>
            <a:ext cx="10457213" cy="18288000"/>
          </a:xfrm>
          <a:custGeom>
            <a:avLst/>
            <a:gdLst/>
            <a:ahLst/>
            <a:cxnLst/>
            <a:rect r="r" b="b" t="t" l="l"/>
            <a:pathLst>
              <a:path h="18288000" w="10457213">
                <a:moveTo>
                  <a:pt x="10457214" y="0"/>
                </a:moveTo>
                <a:lnTo>
                  <a:pt x="0" y="0"/>
                </a:lnTo>
                <a:lnTo>
                  <a:pt x="0" y="18288000"/>
                </a:lnTo>
                <a:lnTo>
                  <a:pt x="10457214" y="18288000"/>
                </a:lnTo>
                <a:lnTo>
                  <a:pt x="10457214" y="0"/>
                </a:lnTo>
                <a:close/>
              </a:path>
            </a:pathLst>
          </a:custGeom>
          <a:blipFill>
            <a:blip r:embed="rId2">
              <a:alphaModFix amt="16000"/>
            </a:blip>
            <a:stretch>
              <a:fillRect l="-136384" t="0" r="-102376" b="-16950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700" y="1023937"/>
            <a:ext cx="14821416" cy="0"/>
          </a:xfrm>
          <a:prstGeom prst="line">
            <a:avLst/>
          </a:prstGeom>
          <a:ln cap="flat" w="19050">
            <a:solidFill>
              <a:srgbClr val="11523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1339966" y="2350013"/>
            <a:ext cx="632129" cy="0"/>
          </a:xfrm>
          <a:prstGeom prst="line">
            <a:avLst/>
          </a:prstGeom>
          <a:ln cap="flat" w="38100">
            <a:solidFill>
              <a:srgbClr val="338D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6512833" y="793351"/>
            <a:ext cx="746467" cy="470697"/>
          </a:xfrm>
          <a:custGeom>
            <a:avLst/>
            <a:gdLst/>
            <a:ahLst/>
            <a:cxnLst/>
            <a:rect r="r" b="b" t="t" l="l"/>
            <a:pathLst>
              <a:path h="470697" w="746467">
                <a:moveTo>
                  <a:pt x="0" y="0"/>
                </a:moveTo>
                <a:lnTo>
                  <a:pt x="746467" y="0"/>
                </a:lnTo>
                <a:lnTo>
                  <a:pt x="746467" y="470698"/>
                </a:lnTo>
                <a:lnTo>
                  <a:pt x="0" y="4706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3000"/>
            </a:blip>
            <a:stretch>
              <a:fillRect l="-21" t="-449" r="0" b="-449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339966" y="2761450"/>
            <a:ext cx="6466765" cy="650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998"/>
              </a:lnSpc>
              <a:spcBef>
                <a:spcPct val="0"/>
              </a:spcBef>
            </a:pPr>
            <a:r>
              <a:rPr lang="en-US" b="true" sz="5000" spc="-1">
                <a:solidFill>
                  <a:srgbClr val="338D62"/>
                </a:solidFill>
                <a:latin typeface="Gordita Bold"/>
                <a:ea typeface="Gordita Bold"/>
                <a:cs typeface="Gordita Bold"/>
                <a:sym typeface="Gordita Bold"/>
              </a:rPr>
              <a:t>Table of Contents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3004937" y="4243943"/>
            <a:ext cx="4535602" cy="2385609"/>
            <a:chOff x="0" y="0"/>
            <a:chExt cx="6047469" cy="3180812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5913388" cy="3180812"/>
              <a:chOff x="0" y="0"/>
              <a:chExt cx="1632454" cy="878097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632454" cy="878097"/>
              </a:xfrm>
              <a:custGeom>
                <a:avLst/>
                <a:gdLst/>
                <a:ahLst/>
                <a:cxnLst/>
                <a:rect r="r" b="b" t="t" l="l"/>
                <a:pathLst>
                  <a:path h="878097" w="1632454">
                    <a:moveTo>
                      <a:pt x="101246" y="0"/>
                    </a:moveTo>
                    <a:lnTo>
                      <a:pt x="1531207" y="0"/>
                    </a:lnTo>
                    <a:cubicBezTo>
                      <a:pt x="1587124" y="0"/>
                      <a:pt x="1632454" y="45330"/>
                      <a:pt x="1632454" y="101246"/>
                    </a:cubicBezTo>
                    <a:lnTo>
                      <a:pt x="1632454" y="776851"/>
                    </a:lnTo>
                    <a:cubicBezTo>
                      <a:pt x="1632454" y="832767"/>
                      <a:pt x="1587124" y="878097"/>
                      <a:pt x="1531207" y="878097"/>
                    </a:cubicBezTo>
                    <a:lnTo>
                      <a:pt x="101246" y="878097"/>
                    </a:lnTo>
                    <a:cubicBezTo>
                      <a:pt x="45330" y="878097"/>
                      <a:pt x="0" y="832767"/>
                      <a:pt x="0" y="776851"/>
                    </a:cubicBezTo>
                    <a:lnTo>
                      <a:pt x="0" y="101246"/>
                    </a:lnTo>
                    <a:cubicBezTo>
                      <a:pt x="0" y="45330"/>
                      <a:pt x="45330" y="0"/>
                      <a:pt x="1012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38100"/>
                <a:ext cx="1632454" cy="91619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sp>
          <p:nvSpPr>
            <p:cNvPr name="TextBox 11" id="11"/>
            <p:cNvSpPr txBox="true"/>
            <p:nvPr/>
          </p:nvSpPr>
          <p:spPr>
            <a:xfrm rot="0">
              <a:off x="0" y="471426"/>
              <a:ext cx="5913388" cy="3796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59"/>
                </a:lnSpc>
                <a:spcBef>
                  <a:spcPct val="0"/>
                </a:spcBef>
              </a:pPr>
              <a:r>
                <a:rPr lang="en-US" b="true" sz="1838" spc="-1">
                  <a:solidFill>
                    <a:srgbClr val="338D62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Lesson Guide 1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134082" y="1175041"/>
              <a:ext cx="5913388" cy="11719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58"/>
                </a:lnSpc>
              </a:pPr>
              <a:r>
                <a:rPr lang="en-US" sz="1838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What Are Apprenticeships? </a:t>
              </a:r>
            </a:p>
            <a:p>
              <a:pPr algn="ctr">
                <a:lnSpc>
                  <a:spcPts val="2358"/>
                </a:lnSpc>
              </a:pPr>
            </a:p>
            <a:p>
              <a:pPr algn="ctr">
                <a:lnSpc>
                  <a:spcPts val="2359"/>
                </a:lnSpc>
                <a:spcBef>
                  <a:spcPct val="0"/>
                </a:spcBef>
              </a:pPr>
              <a:r>
                <a:rPr lang="en-US" sz="1838" spc="-1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10 Minutes long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0049944" y="4202588"/>
            <a:ext cx="4614228" cy="2426964"/>
            <a:chOff x="0" y="0"/>
            <a:chExt cx="6152304" cy="3235952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0"/>
              <a:ext cx="6015898" cy="3235952"/>
              <a:chOff x="0" y="0"/>
              <a:chExt cx="1632454" cy="878097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1632454" cy="878097"/>
              </a:xfrm>
              <a:custGeom>
                <a:avLst/>
                <a:gdLst/>
                <a:ahLst/>
                <a:cxnLst/>
                <a:rect r="r" b="b" t="t" l="l"/>
                <a:pathLst>
                  <a:path h="878097" w="1632454">
                    <a:moveTo>
                      <a:pt x="99521" y="0"/>
                    </a:moveTo>
                    <a:lnTo>
                      <a:pt x="1532933" y="0"/>
                    </a:lnTo>
                    <a:cubicBezTo>
                      <a:pt x="1587897" y="0"/>
                      <a:pt x="1632454" y="44557"/>
                      <a:pt x="1632454" y="99521"/>
                    </a:cubicBezTo>
                    <a:lnTo>
                      <a:pt x="1632454" y="778576"/>
                    </a:lnTo>
                    <a:cubicBezTo>
                      <a:pt x="1632454" y="804971"/>
                      <a:pt x="1621968" y="830284"/>
                      <a:pt x="1603305" y="848948"/>
                    </a:cubicBezTo>
                    <a:cubicBezTo>
                      <a:pt x="1584641" y="867612"/>
                      <a:pt x="1559327" y="878097"/>
                      <a:pt x="1532933" y="878097"/>
                    </a:cubicBezTo>
                    <a:lnTo>
                      <a:pt x="99521" y="878097"/>
                    </a:lnTo>
                    <a:cubicBezTo>
                      <a:pt x="73126" y="878097"/>
                      <a:pt x="47813" y="867612"/>
                      <a:pt x="29149" y="848948"/>
                    </a:cubicBezTo>
                    <a:cubicBezTo>
                      <a:pt x="10485" y="830284"/>
                      <a:pt x="0" y="804971"/>
                      <a:pt x="0" y="778576"/>
                    </a:cubicBezTo>
                    <a:lnTo>
                      <a:pt x="0" y="99521"/>
                    </a:lnTo>
                    <a:cubicBezTo>
                      <a:pt x="0" y="73126"/>
                      <a:pt x="10485" y="47813"/>
                      <a:pt x="29149" y="29149"/>
                    </a:cubicBezTo>
                    <a:cubicBezTo>
                      <a:pt x="47813" y="10485"/>
                      <a:pt x="73126" y="0"/>
                      <a:pt x="995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38100"/>
                <a:ext cx="1632454" cy="91619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sp>
          <p:nvSpPr>
            <p:cNvPr name="TextBox 17" id="17"/>
            <p:cNvSpPr txBox="true"/>
            <p:nvPr/>
          </p:nvSpPr>
          <p:spPr>
            <a:xfrm rot="0">
              <a:off x="0" y="460714"/>
              <a:ext cx="6015898" cy="4051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00"/>
                </a:lnSpc>
                <a:spcBef>
                  <a:spcPct val="0"/>
                </a:spcBef>
              </a:pPr>
              <a:r>
                <a:rPr lang="en-US" b="true" sz="1870" spc="-1">
                  <a:solidFill>
                    <a:srgbClr val="338D62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Lesson Guide 2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136406" y="1186051"/>
              <a:ext cx="6015898" cy="12016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99"/>
                </a:lnSpc>
              </a:pPr>
              <a:r>
                <a:rPr lang="en-US" sz="187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How Apprentago Works</a:t>
              </a:r>
            </a:p>
            <a:p>
              <a:pPr algn="ctr">
                <a:lnSpc>
                  <a:spcPts val="2399"/>
                </a:lnSpc>
              </a:pPr>
            </a:p>
            <a:p>
              <a:pPr algn="ctr">
                <a:lnSpc>
                  <a:spcPts val="2400"/>
                </a:lnSpc>
                <a:spcBef>
                  <a:spcPct val="0"/>
                </a:spcBef>
              </a:pPr>
              <a:r>
                <a:rPr lang="en-US" sz="1870" spc="-1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10 Minutes long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3004937" y="7458227"/>
            <a:ext cx="4530291" cy="2385609"/>
            <a:chOff x="0" y="0"/>
            <a:chExt cx="6040388" cy="3180812"/>
          </a:xfrm>
        </p:grpSpPr>
        <p:grpSp>
          <p:nvGrpSpPr>
            <p:cNvPr name="Group 20" id="20"/>
            <p:cNvGrpSpPr/>
            <p:nvPr/>
          </p:nvGrpSpPr>
          <p:grpSpPr>
            <a:xfrm rot="0">
              <a:off x="0" y="0"/>
              <a:ext cx="5913388" cy="3180812"/>
              <a:chOff x="0" y="0"/>
              <a:chExt cx="1632454" cy="878097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1632454" cy="878097"/>
              </a:xfrm>
              <a:custGeom>
                <a:avLst/>
                <a:gdLst/>
                <a:ahLst/>
                <a:cxnLst/>
                <a:rect r="r" b="b" t="t" l="l"/>
                <a:pathLst>
                  <a:path h="878097" w="1632454">
                    <a:moveTo>
                      <a:pt x="101246" y="0"/>
                    </a:moveTo>
                    <a:lnTo>
                      <a:pt x="1531207" y="0"/>
                    </a:lnTo>
                    <a:cubicBezTo>
                      <a:pt x="1587124" y="0"/>
                      <a:pt x="1632454" y="45330"/>
                      <a:pt x="1632454" y="101246"/>
                    </a:cubicBezTo>
                    <a:lnTo>
                      <a:pt x="1632454" y="776851"/>
                    </a:lnTo>
                    <a:cubicBezTo>
                      <a:pt x="1632454" y="832767"/>
                      <a:pt x="1587124" y="878097"/>
                      <a:pt x="1531207" y="878097"/>
                    </a:cubicBezTo>
                    <a:lnTo>
                      <a:pt x="101246" y="878097"/>
                    </a:lnTo>
                    <a:cubicBezTo>
                      <a:pt x="45330" y="878097"/>
                      <a:pt x="0" y="832767"/>
                      <a:pt x="0" y="776851"/>
                    </a:cubicBezTo>
                    <a:lnTo>
                      <a:pt x="0" y="101246"/>
                    </a:lnTo>
                    <a:cubicBezTo>
                      <a:pt x="0" y="45330"/>
                      <a:pt x="45330" y="0"/>
                      <a:pt x="1012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0" y="-38100"/>
                <a:ext cx="1632454" cy="91619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sp>
          <p:nvSpPr>
            <p:cNvPr name="TextBox 23" id="23"/>
            <p:cNvSpPr txBox="true"/>
            <p:nvPr/>
          </p:nvSpPr>
          <p:spPr>
            <a:xfrm rot="0">
              <a:off x="0" y="471426"/>
              <a:ext cx="5913388" cy="3796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59"/>
                </a:lnSpc>
                <a:spcBef>
                  <a:spcPct val="0"/>
                </a:spcBef>
              </a:pPr>
              <a:r>
                <a:rPr lang="en-US" b="true" sz="1838" spc="-1">
                  <a:solidFill>
                    <a:srgbClr val="338D62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Lesson Guide 3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127000" y="1188157"/>
              <a:ext cx="5913388" cy="11719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58"/>
                </a:lnSpc>
              </a:pPr>
              <a:r>
                <a:rPr lang="en-US" sz="1838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Researching A Company</a:t>
              </a:r>
            </a:p>
            <a:p>
              <a:pPr algn="ctr">
                <a:lnSpc>
                  <a:spcPts val="2358"/>
                </a:lnSpc>
              </a:pPr>
            </a:p>
            <a:p>
              <a:pPr algn="ctr">
                <a:lnSpc>
                  <a:spcPts val="2359"/>
                </a:lnSpc>
                <a:spcBef>
                  <a:spcPct val="0"/>
                </a:spcBef>
              </a:pPr>
              <a:r>
                <a:rPr lang="en-US" sz="1838" spc="-1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15 Minutes long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0133881" y="7458227"/>
            <a:ext cx="4530291" cy="2385609"/>
            <a:chOff x="0" y="0"/>
            <a:chExt cx="6040388" cy="3180812"/>
          </a:xfrm>
        </p:grpSpPr>
        <p:grpSp>
          <p:nvGrpSpPr>
            <p:cNvPr name="Group 26" id="26"/>
            <p:cNvGrpSpPr/>
            <p:nvPr/>
          </p:nvGrpSpPr>
          <p:grpSpPr>
            <a:xfrm rot="0">
              <a:off x="0" y="0"/>
              <a:ext cx="5913388" cy="3180812"/>
              <a:chOff x="0" y="0"/>
              <a:chExt cx="1632454" cy="878097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1632454" cy="878097"/>
              </a:xfrm>
              <a:custGeom>
                <a:avLst/>
                <a:gdLst/>
                <a:ahLst/>
                <a:cxnLst/>
                <a:rect r="r" b="b" t="t" l="l"/>
                <a:pathLst>
                  <a:path h="878097" w="1632454">
                    <a:moveTo>
                      <a:pt x="101246" y="0"/>
                    </a:moveTo>
                    <a:lnTo>
                      <a:pt x="1531207" y="0"/>
                    </a:lnTo>
                    <a:cubicBezTo>
                      <a:pt x="1587124" y="0"/>
                      <a:pt x="1632454" y="45330"/>
                      <a:pt x="1632454" y="101246"/>
                    </a:cubicBezTo>
                    <a:lnTo>
                      <a:pt x="1632454" y="776851"/>
                    </a:lnTo>
                    <a:cubicBezTo>
                      <a:pt x="1632454" y="832767"/>
                      <a:pt x="1587124" y="878097"/>
                      <a:pt x="1531207" y="878097"/>
                    </a:cubicBezTo>
                    <a:lnTo>
                      <a:pt x="101246" y="878097"/>
                    </a:lnTo>
                    <a:cubicBezTo>
                      <a:pt x="45330" y="878097"/>
                      <a:pt x="0" y="832767"/>
                      <a:pt x="0" y="776851"/>
                    </a:cubicBezTo>
                    <a:lnTo>
                      <a:pt x="0" y="101246"/>
                    </a:lnTo>
                    <a:cubicBezTo>
                      <a:pt x="0" y="45330"/>
                      <a:pt x="45330" y="0"/>
                      <a:pt x="1012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0" y="-38100"/>
                <a:ext cx="1632454" cy="91619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sp>
          <p:nvSpPr>
            <p:cNvPr name="TextBox 29" id="29"/>
            <p:cNvSpPr txBox="true"/>
            <p:nvPr/>
          </p:nvSpPr>
          <p:spPr>
            <a:xfrm rot="0">
              <a:off x="0" y="471426"/>
              <a:ext cx="5913388" cy="3796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59"/>
                </a:lnSpc>
                <a:spcBef>
                  <a:spcPct val="0"/>
                </a:spcBef>
              </a:pPr>
              <a:r>
                <a:rPr lang="en-US" b="true" sz="1838" spc="-1">
                  <a:solidFill>
                    <a:srgbClr val="338D62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Lesson Guide 4</a:t>
              </a:r>
            </a:p>
          </p:txBody>
        </p:sp>
        <p:sp>
          <p:nvSpPr>
            <p:cNvPr name="TextBox 30" id="30"/>
            <p:cNvSpPr txBox="true"/>
            <p:nvPr/>
          </p:nvSpPr>
          <p:spPr>
            <a:xfrm rot="0">
              <a:off x="127000" y="1188157"/>
              <a:ext cx="5913388" cy="11719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58"/>
                </a:lnSpc>
              </a:pPr>
              <a:r>
                <a:rPr lang="en-US" sz="1838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Application Process</a:t>
              </a:r>
            </a:p>
            <a:p>
              <a:pPr algn="ctr">
                <a:lnSpc>
                  <a:spcPts val="2358"/>
                </a:lnSpc>
              </a:pPr>
            </a:p>
            <a:p>
              <a:pPr algn="ctr">
                <a:lnSpc>
                  <a:spcPts val="2359"/>
                </a:lnSpc>
                <a:spcBef>
                  <a:spcPct val="0"/>
                </a:spcBef>
              </a:pPr>
              <a:r>
                <a:rPr lang="en-US" sz="1838" spc="-1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20 Minutes long</a:t>
              </a:r>
            </a:p>
          </p:txBody>
        </p:sp>
      </p:grpSp>
    </p:spTree>
  </p:cSld>
  <p:clrMapOvr>
    <a:masterClrMapping/>
  </p:clrMapOvr>
  <p:transition spd="fast">
    <p:fade/>
  </p:transition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09747" y="7407544"/>
            <a:ext cx="6601821" cy="1850756"/>
            <a:chOff x="0" y="0"/>
            <a:chExt cx="2165474" cy="6070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65474" cy="607070"/>
            </a:xfrm>
            <a:custGeom>
              <a:avLst/>
              <a:gdLst/>
              <a:ahLst/>
              <a:cxnLst/>
              <a:rect r="r" b="b" t="t" l="l"/>
              <a:pathLst>
                <a:path h="607070" w="2165474">
                  <a:moveTo>
                    <a:pt x="68016" y="0"/>
                  </a:moveTo>
                  <a:lnTo>
                    <a:pt x="2097458" y="0"/>
                  </a:lnTo>
                  <a:cubicBezTo>
                    <a:pt x="2115497" y="0"/>
                    <a:pt x="2132797" y="7166"/>
                    <a:pt x="2145553" y="19922"/>
                  </a:cubicBezTo>
                  <a:cubicBezTo>
                    <a:pt x="2158308" y="32677"/>
                    <a:pt x="2165474" y="49977"/>
                    <a:pt x="2165474" y="68016"/>
                  </a:cubicBezTo>
                  <a:lnTo>
                    <a:pt x="2165474" y="539053"/>
                  </a:lnTo>
                  <a:cubicBezTo>
                    <a:pt x="2165474" y="557092"/>
                    <a:pt x="2158308" y="574393"/>
                    <a:pt x="2145553" y="587148"/>
                  </a:cubicBezTo>
                  <a:cubicBezTo>
                    <a:pt x="2132797" y="599904"/>
                    <a:pt x="2115497" y="607070"/>
                    <a:pt x="2097458" y="607070"/>
                  </a:cubicBezTo>
                  <a:lnTo>
                    <a:pt x="68016" y="607070"/>
                  </a:lnTo>
                  <a:cubicBezTo>
                    <a:pt x="49977" y="607070"/>
                    <a:pt x="32677" y="599904"/>
                    <a:pt x="19922" y="587148"/>
                  </a:cubicBezTo>
                  <a:cubicBezTo>
                    <a:pt x="7166" y="574393"/>
                    <a:pt x="0" y="557092"/>
                    <a:pt x="0" y="539053"/>
                  </a:cubicBezTo>
                  <a:lnTo>
                    <a:pt x="0" y="68016"/>
                  </a:lnTo>
                  <a:cubicBezTo>
                    <a:pt x="0" y="49977"/>
                    <a:pt x="7166" y="32677"/>
                    <a:pt x="19922" y="19922"/>
                  </a:cubicBezTo>
                  <a:cubicBezTo>
                    <a:pt x="32677" y="7166"/>
                    <a:pt x="49977" y="0"/>
                    <a:pt x="68016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165474" cy="6451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true" flipV="false" rot="-5400000">
            <a:off x="3915393" y="-3915393"/>
            <a:ext cx="10457213" cy="18288000"/>
          </a:xfrm>
          <a:custGeom>
            <a:avLst/>
            <a:gdLst/>
            <a:ahLst/>
            <a:cxnLst/>
            <a:rect r="r" b="b" t="t" l="l"/>
            <a:pathLst>
              <a:path h="18288000" w="10457213">
                <a:moveTo>
                  <a:pt x="10457214" y="0"/>
                </a:moveTo>
                <a:lnTo>
                  <a:pt x="0" y="0"/>
                </a:lnTo>
                <a:lnTo>
                  <a:pt x="0" y="18288000"/>
                </a:lnTo>
                <a:lnTo>
                  <a:pt x="10457214" y="18288000"/>
                </a:lnTo>
                <a:lnTo>
                  <a:pt x="10457214" y="0"/>
                </a:lnTo>
                <a:close/>
              </a:path>
            </a:pathLst>
          </a:custGeom>
          <a:blipFill>
            <a:blip r:embed="rId2">
              <a:alphaModFix amt="16000"/>
            </a:blip>
            <a:stretch>
              <a:fillRect l="-136384" t="0" r="-102376" b="-16950"/>
            </a:stretch>
          </a:blipFill>
        </p:spPr>
      </p:sp>
      <p:sp>
        <p:nvSpPr>
          <p:cNvPr name="AutoShape 6" id="6"/>
          <p:cNvSpPr/>
          <p:nvPr/>
        </p:nvSpPr>
        <p:spPr>
          <a:xfrm>
            <a:off x="1028700" y="1023937"/>
            <a:ext cx="14821416" cy="0"/>
          </a:xfrm>
          <a:prstGeom prst="line">
            <a:avLst/>
          </a:prstGeom>
          <a:ln cap="flat" w="19050">
            <a:solidFill>
              <a:srgbClr val="11523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>
            <a:off x="1339966" y="2350013"/>
            <a:ext cx="632129" cy="0"/>
          </a:xfrm>
          <a:prstGeom prst="line">
            <a:avLst/>
          </a:prstGeom>
          <a:ln cap="flat" w="38100">
            <a:solidFill>
              <a:srgbClr val="338D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16512833" y="793351"/>
            <a:ext cx="746467" cy="470697"/>
          </a:xfrm>
          <a:custGeom>
            <a:avLst/>
            <a:gdLst/>
            <a:ahLst/>
            <a:cxnLst/>
            <a:rect r="r" b="b" t="t" l="l"/>
            <a:pathLst>
              <a:path h="470697" w="746467">
                <a:moveTo>
                  <a:pt x="0" y="0"/>
                </a:moveTo>
                <a:lnTo>
                  <a:pt x="746467" y="0"/>
                </a:lnTo>
                <a:lnTo>
                  <a:pt x="746467" y="470698"/>
                </a:lnTo>
                <a:lnTo>
                  <a:pt x="0" y="4706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3000"/>
            </a:blip>
            <a:stretch>
              <a:fillRect l="-21" t="-449" r="0" b="-449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201175" y="2952515"/>
            <a:ext cx="8496562" cy="1280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95"/>
              </a:lnSpc>
            </a:pPr>
            <a:r>
              <a:rPr lang="en-US" sz="5000" b="true">
                <a:solidFill>
                  <a:srgbClr val="338D62"/>
                </a:solidFill>
                <a:latin typeface="Gordita Bold"/>
                <a:ea typeface="Gordita Bold"/>
                <a:cs typeface="Gordita Bold"/>
                <a:sym typeface="Gordita Bold"/>
              </a:rPr>
              <a:t>Case Study: </a:t>
            </a:r>
          </a:p>
          <a:p>
            <a:pPr algn="l" marL="0" indent="0" lvl="0">
              <a:lnSpc>
                <a:spcPts val="4998"/>
              </a:lnSpc>
              <a:spcBef>
                <a:spcPct val="0"/>
              </a:spcBef>
            </a:pPr>
            <a:r>
              <a:rPr lang="en-US" b="true" sz="5000" spc="-1">
                <a:solidFill>
                  <a:srgbClr val="338D62"/>
                </a:solidFill>
                <a:latin typeface="Gordita Bold"/>
                <a:ea typeface="Gordita Bold"/>
                <a:cs typeface="Gordita Bold"/>
                <a:sym typeface="Gordita Bold"/>
              </a:rPr>
              <a:t>Bad Research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2009395" y="3540148"/>
            <a:ext cx="3233763" cy="5258152"/>
          </a:xfrm>
          <a:custGeom>
            <a:avLst/>
            <a:gdLst/>
            <a:ahLst/>
            <a:cxnLst/>
            <a:rect r="r" b="b" t="t" l="l"/>
            <a:pathLst>
              <a:path h="5258152" w="3233763">
                <a:moveTo>
                  <a:pt x="0" y="0"/>
                </a:moveTo>
                <a:lnTo>
                  <a:pt x="3233763" y="0"/>
                </a:lnTo>
                <a:lnTo>
                  <a:pt x="3233763" y="5258152"/>
                </a:lnTo>
                <a:lnTo>
                  <a:pt x="0" y="52581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201175" y="5209557"/>
            <a:ext cx="6795948" cy="45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47"/>
              </a:lnSpc>
            </a:pPr>
            <a:r>
              <a:rPr lang="en-US" b="true" sz="2920">
                <a:solidFill>
                  <a:srgbClr val="FC01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Rolls-Royce Trap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01175" y="5975796"/>
            <a:ext cx="8900394" cy="7654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Imagine walking into a Rolls-Royce interview and talking about your love for luxury cars! This is an instant rejection.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01175" y="7545339"/>
            <a:ext cx="6079884" cy="14804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50"/>
              </a:lnSpc>
              <a:spcBef>
                <a:spcPct val="0"/>
              </a:spcBef>
            </a:pPr>
            <a:r>
              <a:rPr lang="en-US" b="true" sz="2300" strike="noStrike" u="non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Reality:</a:t>
            </a:r>
            <a:r>
              <a:rPr lang="en-US" sz="23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Rolls-Royce Holdings PLC makes engines for aircraft, ships, and energy. Not cars! Lazy research proves you don't understand the business.</a:t>
            </a:r>
          </a:p>
        </p:txBody>
      </p:sp>
    </p:spTree>
  </p:cSld>
  <p:clrMapOvr>
    <a:masterClrMapping/>
  </p:clrMapOvr>
  <p:transition spd="fast">
    <p:fade/>
  </p:transition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1028700" y="1023937"/>
            <a:ext cx="14821416" cy="0"/>
          </a:xfrm>
          <a:prstGeom prst="line">
            <a:avLst/>
          </a:prstGeom>
          <a:ln cap="flat" w="19050">
            <a:solidFill>
              <a:srgbClr val="11523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>
            <a:off x="1339966" y="2350013"/>
            <a:ext cx="632129" cy="0"/>
          </a:xfrm>
          <a:prstGeom prst="line">
            <a:avLst/>
          </a:prstGeom>
          <a:ln cap="flat" w="38100">
            <a:solidFill>
              <a:srgbClr val="338D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6512833" y="793351"/>
            <a:ext cx="746467" cy="470697"/>
          </a:xfrm>
          <a:custGeom>
            <a:avLst/>
            <a:gdLst/>
            <a:ahLst/>
            <a:cxnLst/>
            <a:rect r="r" b="b" t="t" l="l"/>
            <a:pathLst>
              <a:path h="470697" w="746467">
                <a:moveTo>
                  <a:pt x="0" y="0"/>
                </a:moveTo>
                <a:lnTo>
                  <a:pt x="746467" y="0"/>
                </a:lnTo>
                <a:lnTo>
                  <a:pt x="746467" y="470698"/>
                </a:lnTo>
                <a:lnTo>
                  <a:pt x="0" y="4706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3000"/>
            </a:blip>
            <a:stretch>
              <a:fillRect l="-21" t="-449" r="0" b="-449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038843" y="2847740"/>
            <a:ext cx="7220457" cy="2111984"/>
          </a:xfrm>
          <a:custGeom>
            <a:avLst/>
            <a:gdLst/>
            <a:ahLst/>
            <a:cxnLst/>
            <a:rect r="r" b="b" t="t" l="l"/>
            <a:pathLst>
              <a:path h="2111984" w="7220457">
                <a:moveTo>
                  <a:pt x="0" y="0"/>
                </a:moveTo>
                <a:lnTo>
                  <a:pt x="7220457" y="0"/>
                </a:lnTo>
                <a:lnTo>
                  <a:pt x="7220457" y="2111984"/>
                </a:lnTo>
                <a:lnTo>
                  <a:pt x="0" y="21119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102490" y="4959724"/>
            <a:ext cx="4326202" cy="4469757"/>
          </a:xfrm>
          <a:custGeom>
            <a:avLst/>
            <a:gdLst/>
            <a:ahLst/>
            <a:cxnLst/>
            <a:rect r="r" b="b" t="t" l="l"/>
            <a:pathLst>
              <a:path h="4469757" w="4326202">
                <a:moveTo>
                  <a:pt x="0" y="0"/>
                </a:moveTo>
                <a:lnTo>
                  <a:pt x="4326202" y="0"/>
                </a:lnTo>
                <a:lnTo>
                  <a:pt x="4326202" y="4469756"/>
                </a:lnTo>
                <a:lnTo>
                  <a:pt x="0" y="44697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201175" y="2952515"/>
            <a:ext cx="8496562" cy="1280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95"/>
              </a:lnSpc>
            </a:pPr>
            <a:r>
              <a:rPr lang="en-US" sz="5000" b="true">
                <a:solidFill>
                  <a:srgbClr val="338D62"/>
                </a:solidFill>
                <a:latin typeface="Gordita Bold"/>
                <a:ea typeface="Gordita Bold"/>
                <a:cs typeface="Gordita Bold"/>
                <a:sym typeface="Gordita Bold"/>
              </a:rPr>
              <a:t>Case Study: </a:t>
            </a:r>
          </a:p>
          <a:p>
            <a:pPr algn="l" marL="0" indent="0" lvl="0">
              <a:lnSpc>
                <a:spcPts val="4998"/>
              </a:lnSpc>
              <a:spcBef>
                <a:spcPct val="0"/>
              </a:spcBef>
            </a:pPr>
            <a:r>
              <a:rPr lang="en-US" b="true" sz="5000" spc="-1">
                <a:solidFill>
                  <a:srgbClr val="338D62"/>
                </a:solidFill>
                <a:latin typeface="Gordita Bold"/>
                <a:ea typeface="Gordita Bold"/>
                <a:cs typeface="Gordita Bold"/>
                <a:sym typeface="Gordita Bold"/>
              </a:rPr>
              <a:t>Good </a:t>
            </a:r>
            <a:r>
              <a:rPr lang="en-US" b="true" sz="5000" spc="-1">
                <a:solidFill>
                  <a:srgbClr val="338D62"/>
                </a:solidFill>
                <a:latin typeface="Gordita Bold"/>
                <a:ea typeface="Gordita Bold"/>
                <a:cs typeface="Gordita Bold"/>
                <a:sym typeface="Gordita Bold"/>
              </a:rPr>
              <a:t>Research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01175" y="4465924"/>
            <a:ext cx="9314238" cy="5674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b="true" sz="2199">
                <a:solidFill>
                  <a:srgbClr val="FC01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"Consumer" Answer (Bad):</a:t>
            </a:r>
          </a:p>
          <a:p>
            <a:pPr algn="l">
              <a:lnSpc>
                <a:spcPts val="1960"/>
              </a:lnSpc>
              <a:spcBef>
                <a:spcPct val="0"/>
              </a:spcBef>
            </a:pPr>
          </a:p>
          <a:p>
            <a:pPr algn="l">
              <a:lnSpc>
                <a:spcPts val="2519"/>
              </a:lnSpc>
              <a:spcBef>
                <a:spcPct val="0"/>
              </a:spcBef>
            </a:pPr>
            <a:r>
              <a:rPr lang="en-US" sz="17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"I want to work here because you make Cadbury and Oreo, you're global, and I love chocolate."</a:t>
            </a:r>
          </a:p>
          <a:p>
            <a:pPr algn="l">
              <a:lnSpc>
                <a:spcPts val="2519"/>
              </a:lnSpc>
              <a:spcBef>
                <a:spcPct val="0"/>
              </a:spcBef>
            </a:pPr>
            <a:r>
              <a:rPr lang="en-US" b="true" sz="17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Verdict:</a:t>
            </a:r>
            <a:r>
              <a:rPr lang="en-US" sz="17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Shows basic awareness, but zero business understanding.</a:t>
            </a:r>
          </a:p>
          <a:p>
            <a:pPr algn="l">
              <a:lnSpc>
                <a:spcPts val="2519"/>
              </a:lnSpc>
              <a:spcBef>
                <a:spcPct val="0"/>
              </a:spcBef>
            </a:pP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b="true" sz="2199">
                <a:solidFill>
                  <a:srgbClr val="338D62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"Professional" Answer (Good):</a:t>
            </a:r>
          </a:p>
          <a:p>
            <a:pPr algn="l">
              <a:lnSpc>
                <a:spcPts val="1960"/>
              </a:lnSpc>
              <a:spcBef>
                <a:spcPct val="0"/>
              </a:spcBef>
            </a:pPr>
          </a:p>
          <a:p>
            <a:pPr algn="l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"You operate in 150+ countries and generate £37 billion in revenue (5x more than Lindt)."</a:t>
            </a:r>
          </a:p>
          <a:p>
            <a:pPr algn="l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"Your complex supply chain goes beyond chocolate into gum and beverages."</a:t>
            </a:r>
          </a:p>
          <a:p>
            <a:pPr algn="l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"Your mission for sustainable cocoa sourcing aligns with my personal belief in fairness and equality."</a:t>
            </a:r>
          </a:p>
          <a:p>
            <a:pPr algn="l">
              <a:lnSpc>
                <a:spcPts val="1960"/>
              </a:lnSpc>
              <a:spcBef>
                <a:spcPct val="0"/>
              </a:spcBef>
            </a:pP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b="true" sz="21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Why it Wins: </a:t>
            </a:r>
          </a:p>
          <a:p>
            <a:pPr algn="l">
              <a:lnSpc>
                <a:spcPts val="2520"/>
              </a:lnSpc>
              <a:spcBef>
                <a:spcPct val="0"/>
              </a:spcBef>
            </a:pP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spc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You understand their scale, you know their competitors, and you linked their corporate mission directly back to your own values.</a:t>
            </a:r>
          </a:p>
        </p:txBody>
      </p:sp>
    </p:spTree>
  </p:cSld>
  <p:clrMapOvr>
    <a:masterClrMapping/>
  </p:clrMapOvr>
  <p:transition spd="fast">
    <p:fade/>
  </p:transition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5400000">
            <a:off x="3915393" y="-3915393"/>
            <a:ext cx="10457213" cy="18288000"/>
          </a:xfrm>
          <a:custGeom>
            <a:avLst/>
            <a:gdLst/>
            <a:ahLst/>
            <a:cxnLst/>
            <a:rect r="r" b="b" t="t" l="l"/>
            <a:pathLst>
              <a:path h="18288000" w="10457213">
                <a:moveTo>
                  <a:pt x="10457214" y="0"/>
                </a:moveTo>
                <a:lnTo>
                  <a:pt x="0" y="0"/>
                </a:lnTo>
                <a:lnTo>
                  <a:pt x="0" y="18288000"/>
                </a:lnTo>
                <a:lnTo>
                  <a:pt x="10457214" y="18288000"/>
                </a:lnTo>
                <a:lnTo>
                  <a:pt x="10457214" y="0"/>
                </a:lnTo>
                <a:close/>
              </a:path>
            </a:pathLst>
          </a:custGeom>
          <a:blipFill>
            <a:blip r:embed="rId2">
              <a:alphaModFix amt="16000"/>
            </a:blip>
            <a:stretch>
              <a:fillRect l="-136384" t="0" r="-102376" b="-16950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700" y="1023937"/>
            <a:ext cx="14821416" cy="0"/>
          </a:xfrm>
          <a:prstGeom prst="line">
            <a:avLst/>
          </a:prstGeom>
          <a:ln cap="flat" w="19050">
            <a:solidFill>
              <a:srgbClr val="11523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1339966" y="2350013"/>
            <a:ext cx="632129" cy="0"/>
          </a:xfrm>
          <a:prstGeom prst="line">
            <a:avLst/>
          </a:prstGeom>
          <a:ln cap="flat" w="38100">
            <a:solidFill>
              <a:srgbClr val="338D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6512833" y="793351"/>
            <a:ext cx="746467" cy="470697"/>
          </a:xfrm>
          <a:custGeom>
            <a:avLst/>
            <a:gdLst/>
            <a:ahLst/>
            <a:cxnLst/>
            <a:rect r="r" b="b" t="t" l="l"/>
            <a:pathLst>
              <a:path h="470697" w="746467">
                <a:moveTo>
                  <a:pt x="0" y="0"/>
                </a:moveTo>
                <a:lnTo>
                  <a:pt x="746467" y="0"/>
                </a:lnTo>
                <a:lnTo>
                  <a:pt x="746467" y="470698"/>
                </a:lnTo>
                <a:lnTo>
                  <a:pt x="0" y="4706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3000"/>
            </a:blip>
            <a:stretch>
              <a:fillRect l="-21" t="-449" r="0" b="-449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60940" y="4398335"/>
            <a:ext cx="5340350" cy="1490330"/>
          </a:xfrm>
          <a:custGeom>
            <a:avLst/>
            <a:gdLst/>
            <a:ahLst/>
            <a:cxnLst/>
            <a:rect r="r" b="b" t="t" l="l"/>
            <a:pathLst>
              <a:path h="1490330" w="5340350">
                <a:moveTo>
                  <a:pt x="0" y="0"/>
                </a:moveTo>
                <a:lnTo>
                  <a:pt x="5340350" y="0"/>
                </a:lnTo>
                <a:lnTo>
                  <a:pt x="5340350" y="1490330"/>
                </a:lnTo>
                <a:lnTo>
                  <a:pt x="0" y="14903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750510" y="6007475"/>
            <a:ext cx="4161209" cy="1134875"/>
          </a:xfrm>
          <a:custGeom>
            <a:avLst/>
            <a:gdLst/>
            <a:ahLst/>
            <a:cxnLst/>
            <a:rect r="r" b="b" t="t" l="l"/>
            <a:pathLst>
              <a:path h="1134875" w="4161209">
                <a:moveTo>
                  <a:pt x="0" y="0"/>
                </a:moveTo>
                <a:lnTo>
                  <a:pt x="4161210" y="0"/>
                </a:lnTo>
                <a:lnTo>
                  <a:pt x="4161210" y="1134876"/>
                </a:lnTo>
                <a:lnTo>
                  <a:pt x="0" y="11348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844550" y="7436480"/>
            <a:ext cx="1973130" cy="2493687"/>
          </a:xfrm>
          <a:custGeom>
            <a:avLst/>
            <a:gdLst/>
            <a:ahLst/>
            <a:cxnLst/>
            <a:rect r="r" b="b" t="t" l="l"/>
            <a:pathLst>
              <a:path h="2493687" w="1973130">
                <a:moveTo>
                  <a:pt x="0" y="0"/>
                </a:moveTo>
                <a:lnTo>
                  <a:pt x="1973130" y="0"/>
                </a:lnTo>
                <a:lnTo>
                  <a:pt x="1973130" y="2493687"/>
                </a:lnTo>
                <a:lnTo>
                  <a:pt x="0" y="24936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201175" y="2952515"/>
            <a:ext cx="9777287" cy="651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998"/>
              </a:lnSpc>
              <a:spcBef>
                <a:spcPct val="0"/>
              </a:spcBef>
            </a:pPr>
            <a:r>
              <a:rPr lang="en-US" b="true" sz="5000">
                <a:solidFill>
                  <a:srgbClr val="338D62"/>
                </a:solidFill>
                <a:latin typeface="Gordita Bold"/>
                <a:ea typeface="Gordita Bold"/>
                <a:cs typeface="Gordita Bold"/>
                <a:sym typeface="Gordita Bold"/>
              </a:rPr>
              <a:t>Ways to Research a company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909889" y="4388810"/>
            <a:ext cx="8528571" cy="38901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</a:p>
          <a:p>
            <a:pPr algn="l" marL="518160" indent="-259080" lvl="1">
              <a:lnSpc>
                <a:spcPts val="3079"/>
              </a:lnSpc>
              <a:buFont typeface="Arial"/>
              <a:buChar char="•"/>
            </a:pPr>
            <a:r>
              <a:rPr lang="en-US" b="true" sz="24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Apprentago Company Profiles: </a:t>
            </a: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Watch embedded TikToks and read their values directly on the platform.</a:t>
            </a:r>
          </a:p>
          <a:p>
            <a:pPr algn="l">
              <a:lnSpc>
                <a:spcPts val="3079"/>
              </a:lnSpc>
            </a:pPr>
          </a:p>
          <a:p>
            <a:pPr algn="l" marL="518160" indent="-259080" lvl="1">
              <a:lnSpc>
                <a:spcPts val="3079"/>
              </a:lnSpc>
              <a:buFont typeface="Arial"/>
              <a:buChar char="•"/>
            </a:pPr>
            <a:r>
              <a:rPr lang="en-US" b="true" sz="24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LinkedIn: Search </a:t>
            </a: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for current apprentices at that company and see what they post about.</a:t>
            </a:r>
          </a:p>
          <a:p>
            <a:pPr algn="l">
              <a:lnSpc>
                <a:spcPts val="3079"/>
              </a:lnSpc>
            </a:pPr>
          </a:p>
          <a:p>
            <a:pPr algn="l" marL="518160" indent="-259080" lvl="1">
              <a:lnSpc>
                <a:spcPts val="3079"/>
              </a:lnSpc>
              <a:buFont typeface="Arial"/>
              <a:buChar char="•"/>
            </a:pPr>
            <a:r>
              <a:rPr lang="en-US" b="true" sz="24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Googl</a:t>
            </a:r>
            <a:r>
              <a:rPr lang="en-US" b="true" sz="24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 News / Annual Reports: </a:t>
            </a: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Search the company name + "News" to find their l</a:t>
            </a: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atest projects or mergers.</a:t>
            </a:r>
          </a:p>
          <a:p>
            <a:pPr algn="l">
              <a:lnSpc>
                <a:spcPts val="3079"/>
              </a:lnSpc>
            </a:pPr>
          </a:p>
        </p:txBody>
      </p:sp>
    </p:spTree>
  </p:cSld>
  <p:clrMapOvr>
    <a:masterClrMapping/>
  </p:clrMapOvr>
  <p:transition spd="fast">
    <p:fade/>
  </p:transition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5400000">
            <a:off x="3942936" y="-4028042"/>
            <a:ext cx="10457213" cy="18343085"/>
          </a:xfrm>
          <a:custGeom>
            <a:avLst/>
            <a:gdLst/>
            <a:ahLst/>
            <a:cxnLst/>
            <a:rect r="r" b="b" t="t" l="l"/>
            <a:pathLst>
              <a:path h="18343085" w="10457213">
                <a:moveTo>
                  <a:pt x="10457213" y="0"/>
                </a:moveTo>
                <a:lnTo>
                  <a:pt x="0" y="0"/>
                </a:lnTo>
                <a:lnTo>
                  <a:pt x="0" y="18343084"/>
                </a:lnTo>
                <a:lnTo>
                  <a:pt x="10457213" y="18343084"/>
                </a:lnTo>
                <a:lnTo>
                  <a:pt x="10457213" y="0"/>
                </a:lnTo>
                <a:close/>
              </a:path>
            </a:pathLst>
          </a:custGeom>
          <a:blipFill>
            <a:blip r:embed="rId2">
              <a:alphaModFix amt="16000"/>
            </a:blip>
            <a:stretch>
              <a:fillRect l="-136384" t="0" r="-102376" b="-16598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700" y="1023937"/>
            <a:ext cx="14821416" cy="0"/>
          </a:xfrm>
          <a:prstGeom prst="line">
            <a:avLst/>
          </a:prstGeom>
          <a:ln cap="flat" w="19050">
            <a:solidFill>
              <a:srgbClr val="11523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1339966" y="2350013"/>
            <a:ext cx="632129" cy="0"/>
          </a:xfrm>
          <a:prstGeom prst="line">
            <a:avLst/>
          </a:prstGeom>
          <a:ln cap="flat" w="38100">
            <a:solidFill>
              <a:srgbClr val="338D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6512833" y="793351"/>
            <a:ext cx="746467" cy="470697"/>
          </a:xfrm>
          <a:custGeom>
            <a:avLst/>
            <a:gdLst/>
            <a:ahLst/>
            <a:cxnLst/>
            <a:rect r="r" b="b" t="t" l="l"/>
            <a:pathLst>
              <a:path h="470697" w="746467">
                <a:moveTo>
                  <a:pt x="0" y="0"/>
                </a:moveTo>
                <a:lnTo>
                  <a:pt x="746467" y="0"/>
                </a:lnTo>
                <a:lnTo>
                  <a:pt x="746467" y="470698"/>
                </a:lnTo>
                <a:lnTo>
                  <a:pt x="0" y="4706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3000"/>
            </a:blip>
            <a:stretch>
              <a:fillRect l="-21" t="-449" r="0" b="-449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71327" y="2774488"/>
            <a:ext cx="9089362" cy="7064144"/>
          </a:xfrm>
          <a:custGeom>
            <a:avLst/>
            <a:gdLst/>
            <a:ahLst/>
            <a:cxnLst/>
            <a:rect r="r" b="b" t="t" l="l"/>
            <a:pathLst>
              <a:path h="7064144" w="9089362">
                <a:moveTo>
                  <a:pt x="0" y="0"/>
                </a:moveTo>
                <a:lnTo>
                  <a:pt x="9089361" y="0"/>
                </a:lnTo>
                <a:lnTo>
                  <a:pt x="9089361" y="7064144"/>
                </a:lnTo>
                <a:lnTo>
                  <a:pt x="0" y="70641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20977" b="-1763"/>
            </a:stretch>
          </a:blipFill>
          <a:ln w="19050" cap="sq">
            <a:solidFill>
              <a:srgbClr val="338D62"/>
            </a:solidFill>
            <a:prstDash val="solid"/>
            <a:miter/>
          </a:ln>
        </p:spPr>
      </p:sp>
      <p:sp>
        <p:nvSpPr>
          <p:cNvPr name="TextBox 7" id="7"/>
          <p:cNvSpPr txBox="true"/>
          <p:nvPr/>
        </p:nvSpPr>
        <p:spPr>
          <a:xfrm rot="0">
            <a:off x="4871918" y="1698939"/>
            <a:ext cx="10978198" cy="651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998"/>
              </a:lnSpc>
              <a:spcBef>
                <a:spcPct val="0"/>
              </a:spcBef>
            </a:pPr>
            <a:r>
              <a:rPr lang="en-US" b="true" sz="5000" spc="-1">
                <a:solidFill>
                  <a:srgbClr val="338D62"/>
                </a:solidFill>
                <a:latin typeface="Gordita Bold"/>
                <a:ea typeface="Gordita Bold"/>
                <a:cs typeface="Gordita Bold"/>
                <a:sym typeface="Gordita Bold"/>
              </a:rPr>
              <a:t>Your Turn (Take Action Today)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727541" y="3538884"/>
            <a:ext cx="7666651" cy="55258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8160" indent="-259080" lvl="1">
              <a:lnSpc>
                <a:spcPts val="3079"/>
              </a:lnSpc>
              <a:buFont typeface="Arial"/>
              <a:buChar char="•"/>
            </a:pPr>
            <a:r>
              <a:rPr lang="en-US" b="true" sz="24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Step 1: </a:t>
            </a: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Ask the AI. Log on to Apprentago and open the AI Chatbot. Tell it what you enjoy, and let it generate a list of roles and employers for you.</a:t>
            </a:r>
          </a:p>
          <a:p>
            <a:pPr algn="l">
              <a:lnSpc>
                <a:spcPts val="3079"/>
              </a:lnSpc>
            </a:pPr>
          </a:p>
          <a:p>
            <a:pPr algn="l" marL="518160" indent="-259080" lvl="1">
              <a:lnSpc>
                <a:spcPts val="3079"/>
              </a:lnSpc>
              <a:buFont typeface="Arial"/>
              <a:buChar char="•"/>
            </a:pPr>
            <a:r>
              <a:rPr lang="en-US" b="true" sz="24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Step 2:</a:t>
            </a: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Pick Your Target. Choose ONE employer from the AI's suggestions that excites you the most.</a:t>
            </a:r>
          </a:p>
          <a:p>
            <a:pPr algn="l">
              <a:lnSpc>
                <a:spcPts val="3079"/>
              </a:lnSpc>
            </a:pPr>
          </a:p>
          <a:p>
            <a:pPr algn="l" marL="518160" indent="-259080" lvl="1">
              <a:lnSpc>
                <a:spcPts val="3079"/>
              </a:lnSpc>
              <a:buFont typeface="Arial"/>
              <a:buChar char="•"/>
            </a:pPr>
            <a:r>
              <a:rPr lang="en-US" b="true" sz="24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Step 3: </a:t>
            </a: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The 6-Box Deep Dive. Complete the "6 Boxes" of commercial awareness for that specific comp</a:t>
            </a: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any. Bring your research to our next session!</a:t>
            </a:r>
          </a:p>
          <a:p>
            <a:pPr algn="l">
              <a:lnSpc>
                <a:spcPts val="3747"/>
              </a:lnSpc>
            </a:pPr>
          </a:p>
        </p:txBody>
      </p:sp>
    </p:spTree>
  </p:cSld>
  <p:clrMapOvr>
    <a:masterClrMapping/>
  </p:clrMapOvr>
  <p:transition spd="fast">
    <p:fade/>
  </p:transition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152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-1328859" y="-478245"/>
            <a:ext cx="20024357" cy="14017050"/>
          </a:xfrm>
          <a:custGeom>
            <a:avLst/>
            <a:gdLst/>
            <a:ahLst/>
            <a:cxnLst/>
            <a:rect r="r" b="b" t="t" l="l"/>
            <a:pathLst>
              <a:path h="14017050" w="20024357">
                <a:moveTo>
                  <a:pt x="0" y="0"/>
                </a:moveTo>
                <a:lnTo>
                  <a:pt x="20024357" y="0"/>
                </a:lnTo>
                <a:lnTo>
                  <a:pt x="20024357" y="14017050"/>
                </a:lnTo>
                <a:lnTo>
                  <a:pt x="0" y="14017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518202" y="0"/>
            <a:ext cx="21333734" cy="12031861"/>
          </a:xfrm>
          <a:custGeom>
            <a:avLst/>
            <a:gdLst/>
            <a:ahLst/>
            <a:cxnLst/>
            <a:rect r="r" b="b" t="t" l="l"/>
            <a:pathLst>
              <a:path h="12031861" w="21333734">
                <a:moveTo>
                  <a:pt x="0" y="0"/>
                </a:moveTo>
                <a:lnTo>
                  <a:pt x="21333733" y="0"/>
                </a:lnTo>
                <a:lnTo>
                  <a:pt x="21333733" y="12031861"/>
                </a:lnTo>
                <a:lnTo>
                  <a:pt x="0" y="120318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2000"/>
            </a:blip>
            <a:stretch>
              <a:fillRect l="0" t="-34380" r="0" b="-4293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557107" y="2850212"/>
            <a:ext cx="4101549" cy="2586301"/>
          </a:xfrm>
          <a:custGeom>
            <a:avLst/>
            <a:gdLst/>
            <a:ahLst/>
            <a:cxnLst/>
            <a:rect r="r" b="b" t="t" l="l"/>
            <a:pathLst>
              <a:path h="2586301" w="4101549">
                <a:moveTo>
                  <a:pt x="0" y="0"/>
                </a:moveTo>
                <a:lnTo>
                  <a:pt x="4101549" y="0"/>
                </a:lnTo>
                <a:lnTo>
                  <a:pt x="4101549" y="2586301"/>
                </a:lnTo>
                <a:lnTo>
                  <a:pt x="0" y="258630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1" t="-449" r="0" b="-449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705631" y="-5005093"/>
            <a:ext cx="14494120" cy="15747346"/>
          </a:xfrm>
          <a:custGeom>
            <a:avLst/>
            <a:gdLst/>
            <a:ahLst/>
            <a:cxnLst/>
            <a:rect r="r" b="b" t="t" l="l"/>
            <a:pathLst>
              <a:path h="15747346" w="14494120">
                <a:moveTo>
                  <a:pt x="0" y="0"/>
                </a:moveTo>
                <a:lnTo>
                  <a:pt x="14494119" y="0"/>
                </a:lnTo>
                <a:lnTo>
                  <a:pt x="14494119" y="15747346"/>
                </a:lnTo>
                <a:lnTo>
                  <a:pt x="0" y="157473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789454" y="5587874"/>
            <a:ext cx="6709091" cy="2107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94"/>
              </a:lnSpc>
            </a:pPr>
            <a:r>
              <a:rPr lang="en-US" b="true" sz="5999" spc="311">
                <a:solidFill>
                  <a:srgbClr val="F4F6FC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APPRENTAGO</a:t>
            </a:r>
          </a:p>
          <a:p>
            <a:pPr algn="ctr">
              <a:lnSpc>
                <a:spcPts val="8498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3064994" y="6772629"/>
            <a:ext cx="12158013" cy="14346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85"/>
              </a:lnSpc>
            </a:pPr>
            <a:r>
              <a:rPr lang="en-US" b="true" sz="2775" spc="24">
                <a:solidFill>
                  <a:srgbClr val="FFFFFF"/>
                </a:solidFill>
                <a:latin typeface="Gordita Bold"/>
                <a:ea typeface="Gordita Bold"/>
                <a:cs typeface="Gordita Bold"/>
                <a:sym typeface="Gordita Bold"/>
              </a:rPr>
              <a:t>Lesson Guide 4</a:t>
            </a:r>
          </a:p>
          <a:p>
            <a:pPr algn="ctr">
              <a:lnSpc>
                <a:spcPts val="3885"/>
              </a:lnSpc>
            </a:pPr>
          </a:p>
          <a:p>
            <a:pPr algn="ctr" marL="0" indent="0" lvl="0">
              <a:lnSpc>
                <a:spcPts val="3885"/>
              </a:lnSpc>
            </a:pPr>
            <a:r>
              <a:rPr lang="en-US" sz="2775" spc="24">
                <a:solidFill>
                  <a:srgbClr val="FFFFFF"/>
                </a:solidFill>
                <a:latin typeface="Gordita Light"/>
                <a:ea typeface="Gordita Light"/>
                <a:cs typeface="Gordita Light"/>
                <a:sym typeface="Gordita Light"/>
              </a:rPr>
              <a:t>Application Process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9144000" y="0"/>
            <a:ext cx="18288000" cy="10212390"/>
          </a:xfrm>
          <a:custGeom>
            <a:avLst/>
            <a:gdLst/>
            <a:ahLst/>
            <a:cxnLst/>
            <a:rect r="r" b="b" t="t" l="l"/>
            <a:pathLst>
              <a:path h="10212390" w="18288000">
                <a:moveTo>
                  <a:pt x="0" y="0"/>
                </a:moveTo>
                <a:lnTo>
                  <a:pt x="18288000" y="0"/>
                </a:lnTo>
                <a:lnTo>
                  <a:pt x="18288000" y="10212390"/>
                </a:lnTo>
                <a:lnTo>
                  <a:pt x="0" y="102123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9000"/>
            </a:blip>
            <a:stretch>
              <a:fillRect l="0" t="-73965" r="0" b="-20595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0800000">
            <a:off x="-7654999" y="293013"/>
            <a:ext cx="12227817" cy="10287000"/>
          </a:xfrm>
          <a:custGeom>
            <a:avLst/>
            <a:gdLst/>
            <a:ahLst/>
            <a:cxnLst/>
            <a:rect r="r" b="b" t="t" l="l"/>
            <a:pathLst>
              <a:path h="10287000" w="12227817">
                <a:moveTo>
                  <a:pt x="0" y="0"/>
                </a:moveTo>
                <a:lnTo>
                  <a:pt x="12227818" y="0"/>
                </a:lnTo>
                <a:lnTo>
                  <a:pt x="1222781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9000"/>
            </a:blip>
            <a:stretch>
              <a:fillRect l="0" t="-43129" r="-18533" b="-9950"/>
            </a:stretch>
          </a:blipFill>
        </p:spPr>
      </p:sp>
    </p:spTree>
  </p:cSld>
  <p:clrMapOvr>
    <a:masterClrMapping/>
  </p:clrMapOvr>
  <p:transition spd="fast">
    <p:fade/>
  </p:transition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5400000">
            <a:off x="3915393" y="-3915393"/>
            <a:ext cx="10457213" cy="18288000"/>
          </a:xfrm>
          <a:custGeom>
            <a:avLst/>
            <a:gdLst/>
            <a:ahLst/>
            <a:cxnLst/>
            <a:rect r="r" b="b" t="t" l="l"/>
            <a:pathLst>
              <a:path h="18288000" w="10457213">
                <a:moveTo>
                  <a:pt x="10457214" y="0"/>
                </a:moveTo>
                <a:lnTo>
                  <a:pt x="0" y="0"/>
                </a:lnTo>
                <a:lnTo>
                  <a:pt x="0" y="18288000"/>
                </a:lnTo>
                <a:lnTo>
                  <a:pt x="10457214" y="18288000"/>
                </a:lnTo>
                <a:lnTo>
                  <a:pt x="10457214" y="0"/>
                </a:lnTo>
                <a:close/>
              </a:path>
            </a:pathLst>
          </a:custGeom>
          <a:blipFill>
            <a:blip r:embed="rId2">
              <a:alphaModFix amt="16000"/>
            </a:blip>
            <a:stretch>
              <a:fillRect l="-136384" t="0" r="-102376" b="-16950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700" y="1023937"/>
            <a:ext cx="14821416" cy="0"/>
          </a:xfrm>
          <a:prstGeom prst="line">
            <a:avLst/>
          </a:prstGeom>
          <a:ln cap="flat" w="19050">
            <a:solidFill>
              <a:srgbClr val="11523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1339966" y="2350013"/>
            <a:ext cx="632129" cy="0"/>
          </a:xfrm>
          <a:prstGeom prst="line">
            <a:avLst/>
          </a:prstGeom>
          <a:ln cap="flat" w="38100">
            <a:solidFill>
              <a:srgbClr val="338D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6512833" y="793351"/>
            <a:ext cx="746467" cy="470697"/>
          </a:xfrm>
          <a:custGeom>
            <a:avLst/>
            <a:gdLst/>
            <a:ahLst/>
            <a:cxnLst/>
            <a:rect r="r" b="b" t="t" l="l"/>
            <a:pathLst>
              <a:path h="470697" w="746467">
                <a:moveTo>
                  <a:pt x="0" y="0"/>
                </a:moveTo>
                <a:lnTo>
                  <a:pt x="746467" y="0"/>
                </a:lnTo>
                <a:lnTo>
                  <a:pt x="746467" y="470698"/>
                </a:lnTo>
                <a:lnTo>
                  <a:pt x="0" y="4706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3000"/>
            </a:blip>
            <a:stretch>
              <a:fillRect l="-21" t="-449" r="0" b="-449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1875967" y="7321448"/>
            <a:ext cx="5145825" cy="19368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b="true" sz="2400">
                <a:solidFill>
                  <a:srgbClr val="01172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Step 6) Await Decision</a:t>
            </a:r>
          </a:p>
          <a:p>
            <a:pPr algn="ctr">
              <a:lnSpc>
                <a:spcPts val="3079"/>
              </a:lnSpc>
              <a:spcBef>
                <a:spcPct val="0"/>
              </a:spcBef>
            </a:pPr>
          </a:p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The final wait before you hear back on the company's decision to make you an apprenticeship offer.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9594596" y="7401503"/>
            <a:ext cx="1868675" cy="1972412"/>
          </a:xfrm>
          <a:custGeom>
            <a:avLst/>
            <a:gdLst/>
            <a:ahLst/>
            <a:cxnLst/>
            <a:rect r="r" b="b" t="t" l="l"/>
            <a:pathLst>
              <a:path h="1972412" w="1868675">
                <a:moveTo>
                  <a:pt x="0" y="0"/>
                </a:moveTo>
                <a:lnTo>
                  <a:pt x="1868675" y="0"/>
                </a:lnTo>
                <a:lnTo>
                  <a:pt x="1868675" y="1972412"/>
                </a:lnTo>
                <a:lnTo>
                  <a:pt x="0" y="19724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6824" t="-150186" r="-8419" b="-143252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461892" y="2797703"/>
            <a:ext cx="1793423" cy="1743606"/>
          </a:xfrm>
          <a:custGeom>
            <a:avLst/>
            <a:gdLst/>
            <a:ahLst/>
            <a:cxnLst/>
            <a:rect r="r" b="b" t="t" l="l"/>
            <a:pathLst>
              <a:path h="1743606" w="1793423">
                <a:moveTo>
                  <a:pt x="0" y="0"/>
                </a:moveTo>
                <a:lnTo>
                  <a:pt x="1793424" y="0"/>
                </a:lnTo>
                <a:lnTo>
                  <a:pt x="1793424" y="1743606"/>
                </a:lnTo>
                <a:lnTo>
                  <a:pt x="0" y="17436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528" t="-10555" r="-3086" b="-17426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13642" y="7800124"/>
            <a:ext cx="1681110" cy="1689355"/>
          </a:xfrm>
          <a:custGeom>
            <a:avLst/>
            <a:gdLst/>
            <a:ahLst/>
            <a:cxnLst/>
            <a:rect r="r" b="b" t="t" l="l"/>
            <a:pathLst>
              <a:path h="1689355" w="1681110">
                <a:moveTo>
                  <a:pt x="0" y="0"/>
                </a:moveTo>
                <a:lnTo>
                  <a:pt x="1681109" y="0"/>
                </a:lnTo>
                <a:lnTo>
                  <a:pt x="1681109" y="1689355"/>
                </a:lnTo>
                <a:lnTo>
                  <a:pt x="0" y="16893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3401" t="-26393" r="-3467" b="-12186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71403" y="2883014"/>
            <a:ext cx="1529186" cy="1570448"/>
          </a:xfrm>
          <a:custGeom>
            <a:avLst/>
            <a:gdLst/>
            <a:ahLst/>
            <a:cxnLst/>
            <a:rect r="r" b="b" t="t" l="l"/>
            <a:pathLst>
              <a:path h="1570448" w="1529186">
                <a:moveTo>
                  <a:pt x="0" y="0"/>
                </a:moveTo>
                <a:lnTo>
                  <a:pt x="1529186" y="0"/>
                </a:lnTo>
                <a:lnTo>
                  <a:pt x="1529186" y="1570448"/>
                </a:lnTo>
                <a:lnTo>
                  <a:pt x="0" y="15704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762" t="0" r="0" b="-238244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830205" y="2831218"/>
            <a:ext cx="6001267" cy="1546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79"/>
              </a:lnSpc>
              <a:spcBef>
                <a:spcPct val="0"/>
              </a:spcBef>
            </a:pPr>
            <a:r>
              <a:rPr lang="en-US" b="true" sz="2400" strike="noStrike" u="non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Step 1) CV (</a:t>
            </a:r>
            <a:r>
              <a:rPr lang="en-US" b="true" sz="2400" strike="noStrike" u="non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</a:t>
            </a:r>
            <a:r>
              <a:rPr lang="en-US" b="true" sz="2400" strike="noStrike" u="non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nd C</a:t>
            </a:r>
            <a:r>
              <a:rPr lang="en-US" b="true" sz="2400" strike="noStrike" u="non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</a:t>
            </a:r>
            <a:r>
              <a:rPr lang="en-US" b="true" sz="2400" strike="noStrike" u="non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ver</a:t>
            </a:r>
            <a:r>
              <a:rPr lang="en-US" b="true" sz="2400" strike="noStrike" u="non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b="true" sz="2400" strike="noStrike" u="non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</a:t>
            </a:r>
            <a:r>
              <a:rPr lang="en-US" b="true" sz="2400" strike="noStrike" u="non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</a:t>
            </a:r>
            <a:r>
              <a:rPr lang="en-US" b="true" sz="2400" strike="noStrike" u="non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</a:t>
            </a:r>
            <a:r>
              <a:rPr lang="en-US" b="true" sz="2400" strike="noStrike" u="non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</a:t>
            </a:r>
            <a:r>
              <a:rPr lang="en-US" b="true" sz="2400" strike="noStrike" u="non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er) </a:t>
            </a:r>
          </a:p>
          <a:p>
            <a:pPr algn="ctr" marL="0" indent="0" lvl="0">
              <a:lnSpc>
                <a:spcPts val="3079"/>
              </a:lnSpc>
              <a:spcBef>
                <a:spcPct val="0"/>
              </a:spcBef>
            </a:pPr>
          </a:p>
          <a:p>
            <a:pPr algn="ctr" marL="0" indent="0" lvl="0">
              <a:lnSpc>
                <a:spcPts val="3079"/>
              </a:lnSpc>
              <a:spcBef>
                <a:spcPct val="0"/>
              </a:spcBef>
            </a:pP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Submit your basic details, CV, and a tailored cover letter.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023945" y="5374991"/>
            <a:ext cx="1595739" cy="1634259"/>
          </a:xfrm>
          <a:custGeom>
            <a:avLst/>
            <a:gdLst/>
            <a:ahLst/>
            <a:cxnLst/>
            <a:rect r="r" b="b" t="t" l="l"/>
            <a:pathLst>
              <a:path h="1634259" w="1595739">
                <a:moveTo>
                  <a:pt x="0" y="0"/>
                </a:moveTo>
                <a:lnTo>
                  <a:pt x="1595738" y="0"/>
                </a:lnTo>
                <a:lnTo>
                  <a:pt x="1595738" y="1634259"/>
                </a:lnTo>
                <a:lnTo>
                  <a:pt x="0" y="16342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519" t="-278534" r="-6846" b="-7931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2878447" y="5133975"/>
            <a:ext cx="5784052" cy="19371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b="true" sz="24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Step 2) Online Video Interview: </a:t>
            </a:r>
          </a:p>
          <a:p>
            <a:pPr algn="ctr">
              <a:lnSpc>
                <a:spcPts val="3079"/>
              </a:lnSpc>
              <a:spcBef>
                <a:spcPct val="0"/>
              </a:spcBef>
            </a:pPr>
          </a:p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Answer pre-recorded questions on camera so the employer can see your communication skills.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926690" y="7476350"/>
            <a:ext cx="5687568" cy="19371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b="true" sz="24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</a:t>
            </a:r>
            <a:r>
              <a:rPr lang="en-US" b="true" sz="24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tep 3) Psychometric Tests</a:t>
            </a:r>
          </a:p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b="true" sz="24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</a:p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Complete timed online assessments testing your logic, skills, and behaviors.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414500" y="2649218"/>
            <a:ext cx="6068759" cy="19371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79"/>
              </a:lnSpc>
              <a:spcBef>
                <a:spcPct val="0"/>
              </a:spcBef>
            </a:pPr>
            <a:r>
              <a:rPr lang="en-US" b="true" sz="2400" strike="noStrike" u="non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Step 4) Assessment Centre</a:t>
            </a:r>
          </a:p>
          <a:p>
            <a:pPr algn="ctr" marL="0" indent="0" lvl="0">
              <a:lnSpc>
                <a:spcPts val="3079"/>
              </a:lnSpc>
              <a:spcBef>
                <a:spcPct val="0"/>
              </a:spcBef>
            </a:pPr>
            <a:r>
              <a:rPr lang="en-US" b="true" sz="2400" strike="noStrike" u="non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</a:p>
          <a:p>
            <a:pPr algn="ctr" marL="0" indent="0" lvl="0">
              <a:lnSpc>
                <a:spcPts val="3079"/>
              </a:lnSpc>
              <a:spcBef>
                <a:spcPct val="0"/>
              </a:spcBef>
            </a:pP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 series of group tasks/activities done with other applicants to further test your suitability for the apprenticeship role.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483780" y="4852770"/>
            <a:ext cx="6136438" cy="19371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79"/>
              </a:lnSpc>
              <a:spcBef>
                <a:spcPct val="0"/>
              </a:spcBef>
            </a:pPr>
            <a:r>
              <a:rPr lang="en-US" b="true" sz="2400" strike="noStrike" u="non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Step 5) Final Interview </a:t>
            </a:r>
          </a:p>
          <a:p>
            <a:pPr algn="ctr" marL="0" indent="0" lvl="0">
              <a:lnSpc>
                <a:spcPts val="3079"/>
              </a:lnSpc>
              <a:spcBef>
                <a:spcPct val="0"/>
              </a:spcBef>
            </a:pPr>
          </a:p>
          <a:p>
            <a:pPr algn="ctr" marL="0" indent="0" lvl="0">
              <a:lnSpc>
                <a:spcPts val="3079"/>
              </a:lnSpc>
              <a:spcBef>
                <a:spcPct val="0"/>
              </a:spcBef>
            </a:pPr>
            <a:r>
              <a:rPr lang="en-US" sz="2400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An interview (e.g. face-to-face, telephone or video format). This can be combined with the assessment centre stage too.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570429" y="1729198"/>
            <a:ext cx="8496562" cy="6510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998"/>
              </a:lnSpc>
              <a:spcBef>
                <a:spcPct val="0"/>
              </a:spcBef>
            </a:pPr>
            <a:r>
              <a:rPr lang="en-US" b="true" sz="5000" spc="-1">
                <a:solidFill>
                  <a:srgbClr val="338D62"/>
                </a:solidFill>
                <a:latin typeface="Gordita Bold"/>
                <a:ea typeface="Gordita Bold"/>
                <a:cs typeface="Gordita Bold"/>
                <a:sym typeface="Gordita Bold"/>
              </a:rPr>
              <a:t>Application Process 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9594596" y="4958807"/>
            <a:ext cx="1746309" cy="1852146"/>
          </a:xfrm>
          <a:custGeom>
            <a:avLst/>
            <a:gdLst/>
            <a:ahLst/>
            <a:cxnLst/>
            <a:rect r="r" b="b" t="t" l="l"/>
            <a:pathLst>
              <a:path h="1852146" w="1746309">
                <a:moveTo>
                  <a:pt x="0" y="0"/>
                </a:moveTo>
                <a:lnTo>
                  <a:pt x="1746309" y="0"/>
                </a:lnTo>
                <a:lnTo>
                  <a:pt x="1746309" y="1852146"/>
                </a:lnTo>
                <a:lnTo>
                  <a:pt x="0" y="18521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5042" t="-17859" r="-12847" b="-23671"/>
            </a:stretch>
          </a:blipFill>
        </p:spPr>
      </p:sp>
    </p:spTree>
  </p:cSld>
  <p:clrMapOvr>
    <a:masterClrMapping/>
  </p:clrMapOvr>
  <p:transition spd="fast">
    <p:fade/>
  </p:transition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5400000">
            <a:off x="3915393" y="-3915393"/>
            <a:ext cx="10457213" cy="18288000"/>
          </a:xfrm>
          <a:custGeom>
            <a:avLst/>
            <a:gdLst/>
            <a:ahLst/>
            <a:cxnLst/>
            <a:rect r="r" b="b" t="t" l="l"/>
            <a:pathLst>
              <a:path h="18288000" w="10457213">
                <a:moveTo>
                  <a:pt x="10457214" y="0"/>
                </a:moveTo>
                <a:lnTo>
                  <a:pt x="0" y="0"/>
                </a:lnTo>
                <a:lnTo>
                  <a:pt x="0" y="18288000"/>
                </a:lnTo>
                <a:lnTo>
                  <a:pt x="10457214" y="18288000"/>
                </a:lnTo>
                <a:lnTo>
                  <a:pt x="10457214" y="0"/>
                </a:lnTo>
                <a:close/>
              </a:path>
            </a:pathLst>
          </a:custGeom>
          <a:blipFill>
            <a:blip r:embed="rId2">
              <a:alphaModFix amt="16000"/>
            </a:blip>
            <a:stretch>
              <a:fillRect l="-136384" t="0" r="-102376" b="-16950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700" y="1023937"/>
            <a:ext cx="14821416" cy="0"/>
          </a:xfrm>
          <a:prstGeom prst="line">
            <a:avLst/>
          </a:prstGeom>
          <a:ln cap="flat" w="19050">
            <a:solidFill>
              <a:srgbClr val="11523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1339966" y="2350013"/>
            <a:ext cx="632129" cy="0"/>
          </a:xfrm>
          <a:prstGeom prst="line">
            <a:avLst/>
          </a:prstGeom>
          <a:ln cap="flat" w="38100">
            <a:solidFill>
              <a:srgbClr val="338D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6512833" y="793351"/>
            <a:ext cx="746467" cy="470697"/>
          </a:xfrm>
          <a:custGeom>
            <a:avLst/>
            <a:gdLst/>
            <a:ahLst/>
            <a:cxnLst/>
            <a:rect r="r" b="b" t="t" l="l"/>
            <a:pathLst>
              <a:path h="470697" w="746467">
                <a:moveTo>
                  <a:pt x="0" y="0"/>
                </a:moveTo>
                <a:lnTo>
                  <a:pt x="746467" y="0"/>
                </a:lnTo>
                <a:lnTo>
                  <a:pt x="746467" y="470698"/>
                </a:lnTo>
                <a:lnTo>
                  <a:pt x="0" y="4706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3000"/>
            </a:blip>
            <a:stretch>
              <a:fillRect l="-21" t="-449" r="0" b="-449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211780" y="3603589"/>
            <a:ext cx="10453668" cy="6272201"/>
          </a:xfrm>
          <a:custGeom>
            <a:avLst/>
            <a:gdLst/>
            <a:ahLst/>
            <a:cxnLst/>
            <a:rect r="r" b="b" t="t" l="l"/>
            <a:pathLst>
              <a:path h="6272201" w="10453668">
                <a:moveTo>
                  <a:pt x="0" y="0"/>
                </a:moveTo>
                <a:lnTo>
                  <a:pt x="10453669" y="0"/>
                </a:lnTo>
                <a:lnTo>
                  <a:pt x="10453669" y="6272201"/>
                </a:lnTo>
                <a:lnTo>
                  <a:pt x="0" y="62722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201175" y="2952515"/>
            <a:ext cx="8496562" cy="651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998"/>
              </a:lnSpc>
              <a:spcBef>
                <a:spcPct val="0"/>
              </a:spcBef>
            </a:pPr>
            <a:r>
              <a:rPr lang="en-US" b="true" sz="5000">
                <a:solidFill>
                  <a:srgbClr val="338D62"/>
                </a:solidFill>
                <a:latin typeface="Gordita Bold"/>
                <a:ea typeface="Gordita Bold"/>
                <a:cs typeface="Gordita Bold"/>
                <a:sym typeface="Gordita Bold"/>
              </a:rPr>
              <a:t>Online Video Interviews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667333" y="3786598"/>
            <a:ext cx="6795948" cy="45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47"/>
              </a:lnSpc>
            </a:pPr>
            <a:r>
              <a:rPr lang="en-US" b="true" sz="292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Beating the AI Screening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243287" y="4534963"/>
            <a:ext cx="8900394" cy="54525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Many first-stage interviews are pre-recorded and reviewed by AI algorithms or busy recruiters.</a:t>
            </a:r>
          </a:p>
          <a:p>
            <a:pPr algn="l">
              <a:lnSpc>
                <a:spcPts val="3079"/>
              </a:lnSpc>
            </a:pPr>
          </a:p>
          <a:p>
            <a:pPr algn="l" marL="518160" indent="-259080" lvl="1">
              <a:lnSpc>
                <a:spcPts val="3079"/>
              </a:lnSpc>
              <a:buFont typeface="Arial"/>
              <a:buChar char="•"/>
            </a:pPr>
            <a:r>
              <a:rPr lang="en-US" b="true" sz="24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Eye Contact: </a:t>
            </a: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Look directly at the camera lens, not the screen.</a:t>
            </a:r>
          </a:p>
          <a:p>
            <a:pPr algn="l">
              <a:lnSpc>
                <a:spcPts val="3079"/>
              </a:lnSpc>
            </a:pPr>
          </a:p>
          <a:p>
            <a:pPr algn="l" marL="518160" indent="-259080" lvl="1">
              <a:lnSpc>
                <a:spcPts val="3079"/>
              </a:lnSpc>
              <a:buFont typeface="Arial"/>
              <a:buChar char="•"/>
            </a:pPr>
            <a:r>
              <a:rPr lang="en-US" b="true" sz="24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Lighting:</a:t>
            </a: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Ensure your face is clearly lit from the front, not silhouetted.</a:t>
            </a:r>
          </a:p>
          <a:p>
            <a:pPr algn="l">
              <a:lnSpc>
                <a:spcPts val="3079"/>
              </a:lnSpc>
            </a:pPr>
          </a:p>
          <a:p>
            <a:pPr algn="l" marL="518160" indent="-259080" lvl="1">
              <a:lnSpc>
                <a:spcPts val="3079"/>
              </a:lnSpc>
              <a:buFont typeface="Arial"/>
              <a:buChar char="•"/>
            </a:pPr>
            <a:r>
              <a:rPr lang="en-US" b="true" sz="24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Attire:</a:t>
            </a: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Dress as if you are in the office. First impressions are visual</a:t>
            </a:r>
          </a:p>
          <a:p>
            <a:pPr algn="l">
              <a:lnSpc>
                <a:spcPts val="3079"/>
              </a:lnSpc>
            </a:pPr>
          </a:p>
          <a:p>
            <a:pPr algn="l" marL="518160" indent="-259080" lvl="1">
              <a:lnSpc>
                <a:spcPts val="3079"/>
              </a:lnSpc>
              <a:buFont typeface="Arial"/>
              <a:buChar char="•"/>
            </a:pPr>
            <a:r>
              <a:rPr lang="en-US" b="true" sz="24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Practice: </a:t>
            </a: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Use the Apprentago AI Coach to best prepare</a:t>
            </a:r>
          </a:p>
          <a:p>
            <a:pPr algn="l">
              <a:lnSpc>
                <a:spcPts val="3079"/>
              </a:lnSpc>
            </a:pPr>
          </a:p>
        </p:txBody>
      </p:sp>
    </p:spTree>
  </p:cSld>
  <p:clrMapOvr>
    <a:masterClrMapping/>
  </p:clrMapOvr>
  <p:transition spd="fast">
    <p:fade/>
  </p:transition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5400000">
            <a:off x="3915393" y="-3915393"/>
            <a:ext cx="10457213" cy="18288000"/>
          </a:xfrm>
          <a:custGeom>
            <a:avLst/>
            <a:gdLst/>
            <a:ahLst/>
            <a:cxnLst/>
            <a:rect r="r" b="b" t="t" l="l"/>
            <a:pathLst>
              <a:path h="18288000" w="10457213">
                <a:moveTo>
                  <a:pt x="10457214" y="0"/>
                </a:moveTo>
                <a:lnTo>
                  <a:pt x="0" y="0"/>
                </a:lnTo>
                <a:lnTo>
                  <a:pt x="0" y="18288000"/>
                </a:lnTo>
                <a:lnTo>
                  <a:pt x="10457214" y="18288000"/>
                </a:lnTo>
                <a:lnTo>
                  <a:pt x="10457214" y="0"/>
                </a:lnTo>
                <a:close/>
              </a:path>
            </a:pathLst>
          </a:custGeom>
          <a:blipFill>
            <a:blip r:embed="rId2">
              <a:alphaModFix amt="16000"/>
            </a:blip>
            <a:stretch>
              <a:fillRect l="-136384" t="0" r="-102376" b="-16950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700" y="1023937"/>
            <a:ext cx="14821416" cy="0"/>
          </a:xfrm>
          <a:prstGeom prst="line">
            <a:avLst/>
          </a:prstGeom>
          <a:ln cap="flat" w="19050">
            <a:solidFill>
              <a:srgbClr val="11523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1339966" y="2350013"/>
            <a:ext cx="632129" cy="0"/>
          </a:xfrm>
          <a:prstGeom prst="line">
            <a:avLst/>
          </a:prstGeom>
          <a:ln cap="flat" w="38100">
            <a:solidFill>
              <a:srgbClr val="338D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6512833" y="793351"/>
            <a:ext cx="746467" cy="470697"/>
          </a:xfrm>
          <a:custGeom>
            <a:avLst/>
            <a:gdLst/>
            <a:ahLst/>
            <a:cxnLst/>
            <a:rect r="r" b="b" t="t" l="l"/>
            <a:pathLst>
              <a:path h="470697" w="746467">
                <a:moveTo>
                  <a:pt x="0" y="0"/>
                </a:moveTo>
                <a:lnTo>
                  <a:pt x="746467" y="0"/>
                </a:lnTo>
                <a:lnTo>
                  <a:pt x="746467" y="470698"/>
                </a:lnTo>
                <a:lnTo>
                  <a:pt x="0" y="4706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3000"/>
            </a:blip>
            <a:stretch>
              <a:fillRect l="-21" t="-449" r="0" b="-449"/>
            </a:stretch>
          </a:blipFill>
        </p:spPr>
      </p:sp>
      <p:sp>
        <p:nvSpPr>
          <p:cNvPr name="AutoShape 6" id="6"/>
          <p:cNvSpPr/>
          <p:nvPr/>
        </p:nvSpPr>
        <p:spPr>
          <a:xfrm>
            <a:off x="6088679" y="6217707"/>
            <a:ext cx="0" cy="2375901"/>
          </a:xfrm>
          <a:prstGeom prst="line">
            <a:avLst/>
          </a:prstGeom>
          <a:ln cap="flat" w="28575">
            <a:solidFill>
              <a:srgbClr val="606060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>
            <a:off x="11728958" y="6125083"/>
            <a:ext cx="0" cy="2468524"/>
          </a:xfrm>
          <a:prstGeom prst="line">
            <a:avLst/>
          </a:prstGeom>
          <a:ln cap="flat" w="28575">
            <a:solidFill>
              <a:srgbClr val="606060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2982864" y="4244995"/>
            <a:ext cx="1320667" cy="1709601"/>
          </a:xfrm>
          <a:custGeom>
            <a:avLst/>
            <a:gdLst/>
            <a:ahLst/>
            <a:cxnLst/>
            <a:rect r="r" b="b" t="t" l="l"/>
            <a:pathLst>
              <a:path h="1709601" w="1320667">
                <a:moveTo>
                  <a:pt x="0" y="0"/>
                </a:moveTo>
                <a:lnTo>
                  <a:pt x="1320668" y="0"/>
                </a:lnTo>
                <a:lnTo>
                  <a:pt x="1320668" y="1709601"/>
                </a:lnTo>
                <a:lnTo>
                  <a:pt x="0" y="17096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176240" y="4103756"/>
            <a:ext cx="1935520" cy="1850841"/>
          </a:xfrm>
          <a:custGeom>
            <a:avLst/>
            <a:gdLst/>
            <a:ahLst/>
            <a:cxnLst/>
            <a:rect r="r" b="b" t="t" l="l"/>
            <a:pathLst>
              <a:path h="1850841" w="1935520">
                <a:moveTo>
                  <a:pt x="0" y="0"/>
                </a:moveTo>
                <a:lnTo>
                  <a:pt x="1935520" y="0"/>
                </a:lnTo>
                <a:lnTo>
                  <a:pt x="1935520" y="1850840"/>
                </a:lnTo>
                <a:lnTo>
                  <a:pt x="0" y="18508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005790" y="4395940"/>
            <a:ext cx="1657007" cy="1665333"/>
          </a:xfrm>
          <a:custGeom>
            <a:avLst/>
            <a:gdLst/>
            <a:ahLst/>
            <a:cxnLst/>
            <a:rect r="r" b="b" t="t" l="l"/>
            <a:pathLst>
              <a:path h="1665333" w="1657007">
                <a:moveTo>
                  <a:pt x="0" y="0"/>
                </a:moveTo>
                <a:lnTo>
                  <a:pt x="1657007" y="0"/>
                </a:lnTo>
                <a:lnTo>
                  <a:pt x="1657007" y="1665333"/>
                </a:lnTo>
                <a:lnTo>
                  <a:pt x="0" y="16653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201175" y="2952515"/>
            <a:ext cx="8496562" cy="651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998"/>
              </a:lnSpc>
              <a:spcBef>
                <a:spcPct val="0"/>
              </a:spcBef>
            </a:pPr>
            <a:r>
              <a:rPr lang="en-US" b="true" sz="5000">
                <a:solidFill>
                  <a:srgbClr val="338D62"/>
                </a:solidFill>
                <a:latin typeface="Gordita Bold"/>
                <a:ea typeface="Gordita Bold"/>
                <a:cs typeface="Gordita Bold"/>
                <a:sym typeface="Gordita Bold"/>
              </a:rPr>
              <a:t>Psychometric Tests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307058" y="6250967"/>
            <a:ext cx="2672281" cy="7905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92"/>
              </a:lnSpc>
            </a:pPr>
            <a:r>
              <a:rPr lang="en-US" sz="2660" b="true">
                <a:solidFill>
                  <a:srgbClr val="338D62"/>
                </a:solidFill>
                <a:latin typeface="Gordita Bold"/>
                <a:ea typeface="Gordita Bold"/>
                <a:cs typeface="Gordita Bold"/>
                <a:sym typeface="Gordita Bold"/>
              </a:rPr>
              <a:t>Numerical</a:t>
            </a:r>
          </a:p>
          <a:p>
            <a:pPr algn="ctr" marL="0" indent="0" lvl="0">
              <a:lnSpc>
                <a:spcPts val="3192"/>
              </a:lnSpc>
              <a:spcBef>
                <a:spcPct val="0"/>
              </a:spcBef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6290093" y="6307106"/>
            <a:ext cx="5119778" cy="7905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92"/>
              </a:lnSpc>
              <a:spcBef>
                <a:spcPct val="0"/>
              </a:spcBef>
            </a:pPr>
            <a:r>
              <a:rPr lang="en-US" b="true" sz="2660">
                <a:solidFill>
                  <a:srgbClr val="338D62"/>
                </a:solidFill>
                <a:latin typeface="Gordita Bold"/>
                <a:ea typeface="Gordita Bold"/>
                <a:cs typeface="Gordita Bold"/>
                <a:sym typeface="Gordita Bold"/>
              </a:rPr>
              <a:t>V</a:t>
            </a:r>
            <a:r>
              <a:rPr lang="en-US" b="true" sz="2660" strike="noStrike" u="none">
                <a:solidFill>
                  <a:srgbClr val="338D62"/>
                </a:solidFill>
                <a:latin typeface="Gordita Bold"/>
                <a:ea typeface="Gordita Bold"/>
                <a:cs typeface="Gordita Bold"/>
                <a:sym typeface="Gordita Bold"/>
              </a:rPr>
              <a:t>erbal</a:t>
            </a:r>
          </a:p>
          <a:p>
            <a:pPr algn="ctr" marL="0" indent="0" lvl="0">
              <a:lnSpc>
                <a:spcPts val="3192"/>
              </a:lnSpc>
              <a:spcBef>
                <a:spcPct val="0"/>
              </a:spcBef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11728958" y="6307106"/>
            <a:ext cx="4210671" cy="7905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95"/>
              </a:lnSpc>
            </a:pPr>
            <a:r>
              <a:rPr lang="en-US" sz="2662" b="true">
                <a:solidFill>
                  <a:srgbClr val="338D62"/>
                </a:solidFill>
                <a:latin typeface="Gordita Bold"/>
                <a:ea typeface="Gordita Bold"/>
                <a:cs typeface="Gordita Bold"/>
                <a:sym typeface="Gordita Bold"/>
              </a:rPr>
              <a:t>Log</a:t>
            </a:r>
            <a:r>
              <a:rPr lang="en-US" sz="2662" b="true">
                <a:solidFill>
                  <a:srgbClr val="338D62"/>
                </a:solidFill>
                <a:latin typeface="Gordita Bold"/>
                <a:ea typeface="Gordita Bold"/>
                <a:cs typeface="Gordita Bold"/>
                <a:sym typeface="Gordita Bold"/>
              </a:rPr>
              <a:t>ical</a:t>
            </a:r>
          </a:p>
          <a:p>
            <a:pPr algn="ctr" marL="0" indent="0" lvl="0">
              <a:lnSpc>
                <a:spcPts val="3195"/>
              </a:lnSpc>
              <a:spcBef>
                <a:spcPct val="0"/>
              </a:spcBef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6713109" y="7104084"/>
            <a:ext cx="4861781" cy="6451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04"/>
              </a:lnSpc>
              <a:spcBef>
                <a:spcPct val="0"/>
              </a:spcBef>
            </a:pPr>
            <a:r>
              <a:rPr lang="en-US" sz="2029" spc="-1">
                <a:solidFill>
                  <a:srgbClr val="606060"/>
                </a:solidFill>
                <a:latin typeface="Gordita Light"/>
                <a:ea typeface="Gordita Light"/>
                <a:cs typeface="Gordita Light"/>
                <a:sym typeface="Gordita Light"/>
              </a:rPr>
              <a:t>Id</a:t>
            </a:r>
            <a:r>
              <a:rPr lang="en-US" sz="2029" spc="-1" strike="noStrike" u="none">
                <a:solidFill>
                  <a:srgbClr val="606060"/>
                </a:solidFill>
                <a:latin typeface="Gordita Light"/>
                <a:ea typeface="Gordita Light"/>
                <a:cs typeface="Gordita Light"/>
                <a:sym typeface="Gordita Light"/>
              </a:rPr>
              <a:t>entifying logic and key information within complex written passages.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527409" y="7078565"/>
            <a:ext cx="4231579" cy="9689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05"/>
              </a:lnSpc>
              <a:spcBef>
                <a:spcPct val="0"/>
              </a:spcBef>
            </a:pPr>
            <a:r>
              <a:rPr lang="en-US" sz="2030" spc="-1">
                <a:solidFill>
                  <a:srgbClr val="606060"/>
                </a:solidFill>
                <a:latin typeface="Gordita Light"/>
                <a:ea typeface="Gordita Light"/>
                <a:cs typeface="Gordita Light"/>
                <a:sym typeface="Gordita Light"/>
              </a:rPr>
              <a:t>T</a:t>
            </a:r>
            <a:r>
              <a:rPr lang="en-US" sz="2030" spc="-1" strike="noStrike" u="none">
                <a:solidFill>
                  <a:srgbClr val="606060"/>
                </a:solidFill>
                <a:latin typeface="Gordita Light"/>
                <a:ea typeface="Gordita Light"/>
                <a:cs typeface="Gordita Light"/>
                <a:sym typeface="Gordita Light"/>
              </a:rPr>
              <a:t>esting your ability to read charts, graphs, and calculate data under pressure.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352846" y="7022426"/>
            <a:ext cx="3586783" cy="9689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05"/>
              </a:lnSpc>
              <a:spcBef>
                <a:spcPct val="0"/>
              </a:spcBef>
            </a:pPr>
            <a:r>
              <a:rPr lang="en-US" sz="2030" spc="-1">
                <a:solidFill>
                  <a:srgbClr val="606060"/>
                </a:solidFill>
                <a:latin typeface="Gordita Light"/>
                <a:ea typeface="Gordita Light"/>
                <a:cs typeface="Gordita Light"/>
                <a:sym typeface="Gordita Light"/>
              </a:rPr>
              <a:t>Pattern recognition and spatial reasoning to find sequences.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30694" y="9022232"/>
            <a:ext cx="15928606" cy="7905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92"/>
              </a:lnSpc>
              <a:spcBef>
                <a:spcPct val="0"/>
              </a:spcBef>
            </a:pPr>
            <a:r>
              <a:rPr lang="en-US" b="true" sz="2660" spc="0">
                <a:solidFill>
                  <a:srgbClr val="000000"/>
                </a:solidFill>
                <a:latin typeface="Gordita Bold"/>
                <a:ea typeface="Gordita Bold"/>
                <a:cs typeface="Gordita Bold"/>
                <a:sym typeface="Gordita Bold"/>
              </a:rPr>
              <a:t>SECRET TIP: </a:t>
            </a:r>
            <a:r>
              <a:rPr lang="en-US" sz="2660" spc="0">
                <a:solidFill>
                  <a:srgbClr val="000000"/>
                </a:solidFill>
                <a:latin typeface="Gordita"/>
                <a:ea typeface="Gordita"/>
                <a:cs typeface="Gordita"/>
                <a:sym typeface="Gordita"/>
              </a:rPr>
              <a:t>The difficulty isn't the questions, it's the clock. Read the Apprentago Ebook for more tips and tricks.</a:t>
            </a:r>
          </a:p>
        </p:txBody>
      </p:sp>
    </p:spTree>
  </p:cSld>
  <p:clrMapOvr>
    <a:masterClrMapping/>
  </p:clrMapOvr>
  <p:transition spd="fast">
    <p:fade/>
  </p:transition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5400000">
            <a:off x="3915393" y="-3915393"/>
            <a:ext cx="10457213" cy="18288000"/>
          </a:xfrm>
          <a:custGeom>
            <a:avLst/>
            <a:gdLst/>
            <a:ahLst/>
            <a:cxnLst/>
            <a:rect r="r" b="b" t="t" l="l"/>
            <a:pathLst>
              <a:path h="18288000" w="10457213">
                <a:moveTo>
                  <a:pt x="10457214" y="0"/>
                </a:moveTo>
                <a:lnTo>
                  <a:pt x="0" y="0"/>
                </a:lnTo>
                <a:lnTo>
                  <a:pt x="0" y="18288000"/>
                </a:lnTo>
                <a:lnTo>
                  <a:pt x="10457214" y="18288000"/>
                </a:lnTo>
                <a:lnTo>
                  <a:pt x="10457214" y="0"/>
                </a:lnTo>
                <a:close/>
              </a:path>
            </a:pathLst>
          </a:custGeom>
          <a:blipFill>
            <a:blip r:embed="rId2">
              <a:alphaModFix amt="16000"/>
            </a:blip>
            <a:stretch>
              <a:fillRect l="-136384" t="0" r="-102376" b="-16950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700" y="1023937"/>
            <a:ext cx="14821416" cy="0"/>
          </a:xfrm>
          <a:prstGeom prst="line">
            <a:avLst/>
          </a:prstGeom>
          <a:ln cap="flat" w="19050">
            <a:solidFill>
              <a:srgbClr val="11523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1339966" y="2350013"/>
            <a:ext cx="632129" cy="0"/>
          </a:xfrm>
          <a:prstGeom prst="line">
            <a:avLst/>
          </a:prstGeom>
          <a:ln cap="flat" w="38100">
            <a:solidFill>
              <a:srgbClr val="338D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6512833" y="793351"/>
            <a:ext cx="746467" cy="470697"/>
          </a:xfrm>
          <a:custGeom>
            <a:avLst/>
            <a:gdLst/>
            <a:ahLst/>
            <a:cxnLst/>
            <a:rect r="r" b="b" t="t" l="l"/>
            <a:pathLst>
              <a:path h="470697" w="746467">
                <a:moveTo>
                  <a:pt x="0" y="0"/>
                </a:moveTo>
                <a:lnTo>
                  <a:pt x="746467" y="0"/>
                </a:lnTo>
                <a:lnTo>
                  <a:pt x="746467" y="470698"/>
                </a:lnTo>
                <a:lnTo>
                  <a:pt x="0" y="4706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3000"/>
            </a:blip>
            <a:stretch>
              <a:fillRect l="-21" t="-449" r="0" b="-449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201175" y="2952515"/>
            <a:ext cx="8496562" cy="651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998"/>
              </a:lnSpc>
              <a:spcBef>
                <a:spcPct val="0"/>
              </a:spcBef>
            </a:pPr>
            <a:r>
              <a:rPr lang="en-US" b="true" sz="5000">
                <a:solidFill>
                  <a:srgbClr val="338D62"/>
                </a:solidFill>
                <a:latin typeface="Gordita Bold"/>
                <a:ea typeface="Gordita Bold"/>
                <a:cs typeface="Gordita Bold"/>
                <a:sym typeface="Gordita Bold"/>
              </a:rPr>
              <a:t>Assessment Centres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733744" y="4336203"/>
            <a:ext cx="6219067" cy="1990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92"/>
              </a:lnSpc>
              <a:spcBef>
                <a:spcPct val="0"/>
              </a:spcBef>
            </a:pPr>
            <a:r>
              <a:rPr lang="en-US" b="true" sz="2660">
                <a:solidFill>
                  <a:srgbClr val="000000"/>
                </a:solidFill>
                <a:latin typeface="Gordita Bold"/>
                <a:ea typeface="Gordita Bold"/>
                <a:cs typeface="Gordita Bold"/>
                <a:sym typeface="Gordita Bold"/>
              </a:rPr>
              <a:t>1) Ice Breakers</a:t>
            </a:r>
          </a:p>
          <a:p>
            <a:pPr algn="l">
              <a:lnSpc>
                <a:spcPts val="3192"/>
              </a:lnSpc>
              <a:spcBef>
                <a:spcPct val="0"/>
              </a:spcBef>
            </a:pPr>
          </a:p>
          <a:p>
            <a:pPr algn="l">
              <a:lnSpc>
                <a:spcPts val="3192"/>
              </a:lnSpc>
              <a:spcBef>
                <a:spcPct val="0"/>
              </a:spcBef>
            </a:pPr>
            <a:r>
              <a:rPr lang="en-US" sz="2660">
                <a:solidFill>
                  <a:srgbClr val="000000"/>
                </a:solidFill>
                <a:latin typeface="Gordita"/>
                <a:ea typeface="Gordita"/>
                <a:cs typeface="Gordita"/>
                <a:sym typeface="Gordita"/>
              </a:rPr>
              <a:t>Team activities designed to reveal your personality and how you interact with others.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255551" y="4152983"/>
            <a:ext cx="6145657" cy="1990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92"/>
              </a:lnSpc>
              <a:spcBef>
                <a:spcPct val="0"/>
              </a:spcBef>
            </a:pPr>
            <a:r>
              <a:rPr lang="en-US" b="true" sz="2660">
                <a:solidFill>
                  <a:srgbClr val="000000"/>
                </a:solidFill>
                <a:latin typeface="Gordita Bold"/>
                <a:ea typeface="Gordita Bold"/>
                <a:cs typeface="Gordita Bold"/>
                <a:sym typeface="Gordita Bold"/>
              </a:rPr>
              <a:t>2) Group Tasks</a:t>
            </a:r>
          </a:p>
          <a:p>
            <a:pPr algn="l">
              <a:lnSpc>
                <a:spcPts val="3192"/>
              </a:lnSpc>
              <a:spcBef>
                <a:spcPct val="0"/>
              </a:spcBef>
            </a:pPr>
          </a:p>
          <a:p>
            <a:pPr algn="l">
              <a:lnSpc>
                <a:spcPts val="3192"/>
              </a:lnSpc>
              <a:spcBef>
                <a:spcPct val="0"/>
              </a:spcBef>
            </a:pPr>
            <a:r>
              <a:rPr lang="en-US" sz="2660">
                <a:solidFill>
                  <a:srgbClr val="000000"/>
                </a:solidFill>
                <a:latin typeface="Gordita"/>
                <a:ea typeface="Gordita"/>
                <a:cs typeface="Gordita"/>
                <a:sym typeface="Gordita"/>
              </a:rPr>
              <a:t>Solving a business challenge in a team. Pro Tip: Volunteer as the Time-Keeper!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733744" y="7450713"/>
            <a:ext cx="5929015" cy="1990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92"/>
              </a:lnSpc>
              <a:spcBef>
                <a:spcPct val="0"/>
              </a:spcBef>
            </a:pPr>
            <a:r>
              <a:rPr lang="en-US" b="true" sz="2660">
                <a:solidFill>
                  <a:srgbClr val="000000"/>
                </a:solidFill>
                <a:latin typeface="Gordita Bold"/>
                <a:ea typeface="Gordita Bold"/>
                <a:cs typeface="Gordita Bold"/>
                <a:sym typeface="Gordita Bold"/>
              </a:rPr>
              <a:t>3) Presentations</a:t>
            </a:r>
          </a:p>
          <a:p>
            <a:pPr algn="l">
              <a:lnSpc>
                <a:spcPts val="3192"/>
              </a:lnSpc>
              <a:spcBef>
                <a:spcPct val="0"/>
              </a:spcBef>
            </a:pPr>
          </a:p>
          <a:p>
            <a:pPr algn="l">
              <a:lnSpc>
                <a:spcPts val="3192"/>
              </a:lnSpc>
              <a:spcBef>
                <a:spcPct val="0"/>
              </a:spcBef>
            </a:pPr>
            <a:r>
              <a:rPr lang="en-US" sz="2660">
                <a:solidFill>
                  <a:srgbClr val="000000"/>
                </a:solidFill>
                <a:latin typeface="Gordita"/>
                <a:ea typeface="Gordita"/>
                <a:cs typeface="Gordita"/>
                <a:sym typeface="Gordita"/>
              </a:rPr>
              <a:t>Showing your communication skills by presenting a solution or research topic to the panel.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397459" y="7520180"/>
            <a:ext cx="5861841" cy="1990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92"/>
              </a:lnSpc>
              <a:spcBef>
                <a:spcPct val="0"/>
              </a:spcBef>
            </a:pPr>
            <a:r>
              <a:rPr lang="en-US" b="true" sz="2660">
                <a:solidFill>
                  <a:srgbClr val="000000"/>
                </a:solidFill>
                <a:latin typeface="Gordita Bold"/>
                <a:ea typeface="Gordita Bold"/>
                <a:cs typeface="Gordita Bold"/>
                <a:sym typeface="Gordita Bold"/>
              </a:rPr>
              <a:t>4) Case Study</a:t>
            </a:r>
          </a:p>
          <a:p>
            <a:pPr algn="l">
              <a:lnSpc>
                <a:spcPts val="3192"/>
              </a:lnSpc>
              <a:spcBef>
                <a:spcPct val="0"/>
              </a:spcBef>
            </a:pPr>
          </a:p>
          <a:p>
            <a:pPr algn="l">
              <a:lnSpc>
                <a:spcPts val="3192"/>
              </a:lnSpc>
              <a:spcBef>
                <a:spcPct val="0"/>
              </a:spcBef>
            </a:pPr>
            <a:r>
              <a:rPr lang="en-US" sz="2660">
                <a:solidFill>
                  <a:srgbClr val="000000"/>
                </a:solidFill>
                <a:latin typeface="Gordita"/>
                <a:ea typeface="Gordita"/>
                <a:cs typeface="Gordita"/>
                <a:sym typeface="Gordita"/>
              </a:rPr>
              <a:t>Analysing a set of data or a scenario to prove your logical thinking and problem-solving.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522275" y="4079839"/>
            <a:ext cx="2297046" cy="2428931"/>
          </a:xfrm>
          <a:custGeom>
            <a:avLst/>
            <a:gdLst/>
            <a:ahLst/>
            <a:cxnLst/>
            <a:rect r="r" b="b" t="t" l="l"/>
            <a:pathLst>
              <a:path h="2428931" w="2297046">
                <a:moveTo>
                  <a:pt x="0" y="0"/>
                </a:moveTo>
                <a:lnTo>
                  <a:pt x="2297046" y="0"/>
                </a:lnTo>
                <a:lnTo>
                  <a:pt x="2297046" y="2428931"/>
                </a:lnTo>
                <a:lnTo>
                  <a:pt x="0" y="24289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87183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8952811" y="4182763"/>
            <a:ext cx="2327905" cy="2091687"/>
          </a:xfrm>
          <a:custGeom>
            <a:avLst/>
            <a:gdLst/>
            <a:ahLst/>
            <a:cxnLst/>
            <a:rect r="r" b="b" t="t" l="l"/>
            <a:pathLst>
              <a:path h="2091687" w="2327905">
                <a:moveTo>
                  <a:pt x="0" y="0"/>
                </a:moveTo>
                <a:lnTo>
                  <a:pt x="2327905" y="0"/>
                </a:lnTo>
                <a:lnTo>
                  <a:pt x="2327905" y="2091687"/>
                </a:lnTo>
                <a:lnTo>
                  <a:pt x="0" y="20916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20283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607853" y="7441188"/>
            <a:ext cx="2125891" cy="2139019"/>
          </a:xfrm>
          <a:custGeom>
            <a:avLst/>
            <a:gdLst/>
            <a:ahLst/>
            <a:cxnLst/>
            <a:rect r="r" b="b" t="t" l="l"/>
            <a:pathLst>
              <a:path h="2139019" w="2125891">
                <a:moveTo>
                  <a:pt x="0" y="0"/>
                </a:moveTo>
                <a:lnTo>
                  <a:pt x="2125891" y="0"/>
                </a:lnTo>
                <a:lnTo>
                  <a:pt x="2125891" y="2139018"/>
                </a:lnTo>
                <a:lnTo>
                  <a:pt x="0" y="21390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8860" r="0" b="-108963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952811" y="7225834"/>
            <a:ext cx="2532505" cy="2430793"/>
          </a:xfrm>
          <a:custGeom>
            <a:avLst/>
            <a:gdLst/>
            <a:ahLst/>
            <a:cxnLst/>
            <a:rect r="r" b="b" t="t" l="l"/>
            <a:pathLst>
              <a:path h="2430793" w="2532505">
                <a:moveTo>
                  <a:pt x="0" y="0"/>
                </a:moveTo>
                <a:lnTo>
                  <a:pt x="2532505" y="0"/>
                </a:lnTo>
                <a:lnTo>
                  <a:pt x="2532505" y="2430793"/>
                </a:lnTo>
                <a:lnTo>
                  <a:pt x="0" y="24307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-95942"/>
            </a:stretch>
          </a:blipFill>
        </p:spPr>
      </p:sp>
    </p:spTree>
  </p:cSld>
  <p:clrMapOvr>
    <a:masterClrMapping/>
  </p:clrMapOvr>
  <p:transition spd="fast">
    <p:fade/>
  </p:transition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5400000">
            <a:off x="3915393" y="-3915393"/>
            <a:ext cx="10457213" cy="18288000"/>
          </a:xfrm>
          <a:custGeom>
            <a:avLst/>
            <a:gdLst/>
            <a:ahLst/>
            <a:cxnLst/>
            <a:rect r="r" b="b" t="t" l="l"/>
            <a:pathLst>
              <a:path h="18288000" w="10457213">
                <a:moveTo>
                  <a:pt x="10457214" y="0"/>
                </a:moveTo>
                <a:lnTo>
                  <a:pt x="0" y="0"/>
                </a:lnTo>
                <a:lnTo>
                  <a:pt x="0" y="18288000"/>
                </a:lnTo>
                <a:lnTo>
                  <a:pt x="10457214" y="18288000"/>
                </a:lnTo>
                <a:lnTo>
                  <a:pt x="10457214" y="0"/>
                </a:lnTo>
                <a:close/>
              </a:path>
            </a:pathLst>
          </a:custGeom>
          <a:blipFill>
            <a:blip r:embed="rId2">
              <a:alphaModFix amt="16000"/>
            </a:blip>
            <a:stretch>
              <a:fillRect l="-136384" t="0" r="-102376" b="-16950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700" y="1023937"/>
            <a:ext cx="14821416" cy="0"/>
          </a:xfrm>
          <a:prstGeom prst="line">
            <a:avLst/>
          </a:prstGeom>
          <a:ln cap="flat" w="19050">
            <a:solidFill>
              <a:srgbClr val="11523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1339966" y="2350013"/>
            <a:ext cx="632129" cy="0"/>
          </a:xfrm>
          <a:prstGeom prst="line">
            <a:avLst/>
          </a:prstGeom>
          <a:ln cap="flat" w="38100">
            <a:solidFill>
              <a:srgbClr val="338D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6512833" y="793351"/>
            <a:ext cx="746467" cy="470697"/>
          </a:xfrm>
          <a:custGeom>
            <a:avLst/>
            <a:gdLst/>
            <a:ahLst/>
            <a:cxnLst/>
            <a:rect r="r" b="b" t="t" l="l"/>
            <a:pathLst>
              <a:path h="470697" w="746467">
                <a:moveTo>
                  <a:pt x="0" y="0"/>
                </a:moveTo>
                <a:lnTo>
                  <a:pt x="746467" y="0"/>
                </a:lnTo>
                <a:lnTo>
                  <a:pt x="746467" y="470698"/>
                </a:lnTo>
                <a:lnTo>
                  <a:pt x="0" y="4706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3000"/>
            </a:blip>
            <a:stretch>
              <a:fillRect l="-21" t="-449" r="0" b="-449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201175" y="2952515"/>
            <a:ext cx="8496562" cy="1279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998"/>
              </a:lnSpc>
              <a:spcBef>
                <a:spcPct val="0"/>
              </a:spcBef>
            </a:pPr>
            <a:r>
              <a:rPr lang="en-US" b="true" sz="5000">
                <a:solidFill>
                  <a:srgbClr val="338D62"/>
                </a:solidFill>
                <a:latin typeface="Gordita Bold"/>
                <a:ea typeface="Gordita Bold"/>
                <a:cs typeface="Gordita Bold"/>
                <a:sym typeface="Gordita Bold"/>
              </a:rPr>
              <a:t>The STAR interview method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8330293" y="2228824"/>
            <a:ext cx="9267208" cy="7491455"/>
          </a:xfrm>
          <a:custGeom>
            <a:avLst/>
            <a:gdLst/>
            <a:ahLst/>
            <a:cxnLst/>
            <a:rect r="r" b="b" t="t" l="l"/>
            <a:pathLst>
              <a:path h="7491455" w="9267208">
                <a:moveTo>
                  <a:pt x="0" y="0"/>
                </a:moveTo>
                <a:lnTo>
                  <a:pt x="9267207" y="0"/>
                </a:lnTo>
                <a:lnTo>
                  <a:pt x="9267207" y="7491455"/>
                </a:lnTo>
                <a:lnTo>
                  <a:pt x="0" y="74914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201175" y="4811408"/>
            <a:ext cx="6409885" cy="6451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05"/>
              </a:lnSpc>
              <a:spcBef>
                <a:spcPct val="0"/>
              </a:spcBef>
            </a:pPr>
            <a:r>
              <a:rPr lang="en-US" b="true" sz="2030" spc="-1">
                <a:solidFill>
                  <a:srgbClr val="606060"/>
                </a:solidFill>
                <a:latin typeface="Gordita Bold"/>
                <a:ea typeface="Gordita Bold"/>
                <a:cs typeface="Gordita Bold"/>
                <a:sym typeface="Gordita Bold"/>
              </a:rPr>
              <a:t>Use this structure for every interview question (Example: Tell me about a time when....) </a:t>
            </a:r>
          </a:p>
        </p:txBody>
      </p:sp>
    </p:spTree>
  </p:cSld>
  <p:clrMapOvr>
    <a:masterClrMapping/>
  </p:clrMapOvr>
  <p:transition spd="fast">
    <p:fade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152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-1328859" y="-478245"/>
            <a:ext cx="20024357" cy="14017050"/>
          </a:xfrm>
          <a:custGeom>
            <a:avLst/>
            <a:gdLst/>
            <a:ahLst/>
            <a:cxnLst/>
            <a:rect r="r" b="b" t="t" l="l"/>
            <a:pathLst>
              <a:path h="14017050" w="20024357">
                <a:moveTo>
                  <a:pt x="0" y="0"/>
                </a:moveTo>
                <a:lnTo>
                  <a:pt x="20024357" y="0"/>
                </a:lnTo>
                <a:lnTo>
                  <a:pt x="20024357" y="14017050"/>
                </a:lnTo>
                <a:lnTo>
                  <a:pt x="0" y="14017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518202" y="0"/>
            <a:ext cx="21333734" cy="12031861"/>
          </a:xfrm>
          <a:custGeom>
            <a:avLst/>
            <a:gdLst/>
            <a:ahLst/>
            <a:cxnLst/>
            <a:rect r="r" b="b" t="t" l="l"/>
            <a:pathLst>
              <a:path h="12031861" w="21333734">
                <a:moveTo>
                  <a:pt x="0" y="0"/>
                </a:moveTo>
                <a:lnTo>
                  <a:pt x="21333733" y="0"/>
                </a:lnTo>
                <a:lnTo>
                  <a:pt x="21333733" y="12031861"/>
                </a:lnTo>
                <a:lnTo>
                  <a:pt x="0" y="120318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2000"/>
            </a:blip>
            <a:stretch>
              <a:fillRect l="0" t="-34380" r="0" b="-4293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557107" y="2850212"/>
            <a:ext cx="4101549" cy="2586301"/>
          </a:xfrm>
          <a:custGeom>
            <a:avLst/>
            <a:gdLst/>
            <a:ahLst/>
            <a:cxnLst/>
            <a:rect r="r" b="b" t="t" l="l"/>
            <a:pathLst>
              <a:path h="2586301" w="4101549">
                <a:moveTo>
                  <a:pt x="0" y="0"/>
                </a:moveTo>
                <a:lnTo>
                  <a:pt x="4101549" y="0"/>
                </a:lnTo>
                <a:lnTo>
                  <a:pt x="4101549" y="2586301"/>
                </a:lnTo>
                <a:lnTo>
                  <a:pt x="0" y="258630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1" t="-449" r="0" b="-449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705631" y="-5005093"/>
            <a:ext cx="14494120" cy="15747346"/>
          </a:xfrm>
          <a:custGeom>
            <a:avLst/>
            <a:gdLst/>
            <a:ahLst/>
            <a:cxnLst/>
            <a:rect r="r" b="b" t="t" l="l"/>
            <a:pathLst>
              <a:path h="15747346" w="14494120">
                <a:moveTo>
                  <a:pt x="0" y="0"/>
                </a:moveTo>
                <a:lnTo>
                  <a:pt x="14494119" y="0"/>
                </a:lnTo>
                <a:lnTo>
                  <a:pt x="14494119" y="15747346"/>
                </a:lnTo>
                <a:lnTo>
                  <a:pt x="0" y="157473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789454" y="5587874"/>
            <a:ext cx="6709091" cy="2107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94"/>
              </a:lnSpc>
            </a:pPr>
            <a:r>
              <a:rPr lang="en-US" b="true" sz="5999" spc="311">
                <a:solidFill>
                  <a:srgbClr val="F4F6FC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APPRENTAGO</a:t>
            </a:r>
          </a:p>
          <a:p>
            <a:pPr algn="ctr">
              <a:lnSpc>
                <a:spcPts val="8498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5626205" y="6655745"/>
            <a:ext cx="7035591" cy="14346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85"/>
              </a:lnSpc>
            </a:pPr>
            <a:r>
              <a:rPr lang="en-US" b="true" sz="2775" spc="24">
                <a:solidFill>
                  <a:srgbClr val="FFFFFF"/>
                </a:solidFill>
                <a:latin typeface="Gordita Bold"/>
                <a:ea typeface="Gordita Bold"/>
                <a:cs typeface="Gordita Bold"/>
                <a:sym typeface="Gordita Bold"/>
              </a:rPr>
              <a:t>Lesson Guide 1</a:t>
            </a:r>
          </a:p>
          <a:p>
            <a:pPr algn="ctr">
              <a:lnSpc>
                <a:spcPts val="3885"/>
              </a:lnSpc>
            </a:pPr>
          </a:p>
          <a:p>
            <a:pPr algn="ctr" marL="0" indent="0" lvl="0">
              <a:lnSpc>
                <a:spcPts val="3885"/>
              </a:lnSpc>
            </a:pPr>
            <a:r>
              <a:rPr lang="en-US" sz="2775" spc="24">
                <a:solidFill>
                  <a:srgbClr val="FFFFFF"/>
                </a:solidFill>
                <a:latin typeface="Gordita Light"/>
                <a:ea typeface="Gordita Light"/>
                <a:cs typeface="Gordita Light"/>
                <a:sym typeface="Gordita Light"/>
              </a:rPr>
              <a:t>What are apprenticeships?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9144000" y="0"/>
            <a:ext cx="18288000" cy="10212390"/>
          </a:xfrm>
          <a:custGeom>
            <a:avLst/>
            <a:gdLst/>
            <a:ahLst/>
            <a:cxnLst/>
            <a:rect r="r" b="b" t="t" l="l"/>
            <a:pathLst>
              <a:path h="10212390" w="18288000">
                <a:moveTo>
                  <a:pt x="0" y="0"/>
                </a:moveTo>
                <a:lnTo>
                  <a:pt x="18288000" y="0"/>
                </a:lnTo>
                <a:lnTo>
                  <a:pt x="18288000" y="10212390"/>
                </a:lnTo>
                <a:lnTo>
                  <a:pt x="0" y="102123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9000"/>
            </a:blip>
            <a:stretch>
              <a:fillRect l="0" t="-73965" r="0" b="-20595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0800000">
            <a:off x="-7654999" y="293013"/>
            <a:ext cx="12227817" cy="10287000"/>
          </a:xfrm>
          <a:custGeom>
            <a:avLst/>
            <a:gdLst/>
            <a:ahLst/>
            <a:cxnLst/>
            <a:rect r="r" b="b" t="t" l="l"/>
            <a:pathLst>
              <a:path h="10287000" w="12227817">
                <a:moveTo>
                  <a:pt x="0" y="0"/>
                </a:moveTo>
                <a:lnTo>
                  <a:pt x="12227818" y="0"/>
                </a:lnTo>
                <a:lnTo>
                  <a:pt x="1222781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9000"/>
            </a:blip>
            <a:stretch>
              <a:fillRect l="0" t="-43129" r="-18533" b="-9950"/>
            </a:stretch>
          </a:blipFill>
        </p:spPr>
      </p:sp>
    </p:spTree>
  </p:cSld>
  <p:clrMapOvr>
    <a:masterClrMapping/>
  </p:clrMapOvr>
  <p:transition spd="fast">
    <p:fade/>
  </p:transition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5400000">
            <a:off x="3915393" y="-3915393"/>
            <a:ext cx="10457213" cy="18288000"/>
          </a:xfrm>
          <a:custGeom>
            <a:avLst/>
            <a:gdLst/>
            <a:ahLst/>
            <a:cxnLst/>
            <a:rect r="r" b="b" t="t" l="l"/>
            <a:pathLst>
              <a:path h="18288000" w="10457213">
                <a:moveTo>
                  <a:pt x="10457214" y="0"/>
                </a:moveTo>
                <a:lnTo>
                  <a:pt x="0" y="0"/>
                </a:lnTo>
                <a:lnTo>
                  <a:pt x="0" y="18288000"/>
                </a:lnTo>
                <a:lnTo>
                  <a:pt x="10457214" y="18288000"/>
                </a:lnTo>
                <a:lnTo>
                  <a:pt x="10457214" y="0"/>
                </a:lnTo>
                <a:close/>
              </a:path>
            </a:pathLst>
          </a:custGeom>
          <a:blipFill>
            <a:blip r:embed="rId2">
              <a:alphaModFix amt="16000"/>
            </a:blip>
            <a:stretch>
              <a:fillRect l="-136384" t="0" r="-102376" b="-16950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700" y="1023937"/>
            <a:ext cx="14821416" cy="0"/>
          </a:xfrm>
          <a:prstGeom prst="line">
            <a:avLst/>
          </a:prstGeom>
          <a:ln cap="flat" w="19050">
            <a:solidFill>
              <a:srgbClr val="11523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1339966" y="2350013"/>
            <a:ext cx="632129" cy="0"/>
          </a:xfrm>
          <a:prstGeom prst="line">
            <a:avLst/>
          </a:prstGeom>
          <a:ln cap="flat" w="38100">
            <a:solidFill>
              <a:srgbClr val="338D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6512833" y="793351"/>
            <a:ext cx="746467" cy="470697"/>
          </a:xfrm>
          <a:custGeom>
            <a:avLst/>
            <a:gdLst/>
            <a:ahLst/>
            <a:cxnLst/>
            <a:rect r="r" b="b" t="t" l="l"/>
            <a:pathLst>
              <a:path h="470697" w="746467">
                <a:moveTo>
                  <a:pt x="0" y="0"/>
                </a:moveTo>
                <a:lnTo>
                  <a:pt x="746467" y="0"/>
                </a:lnTo>
                <a:lnTo>
                  <a:pt x="746467" y="470698"/>
                </a:lnTo>
                <a:lnTo>
                  <a:pt x="0" y="4706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3000"/>
            </a:blip>
            <a:stretch>
              <a:fillRect l="-21" t="-449" r="0" b="-449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60940" y="4398335"/>
            <a:ext cx="5340350" cy="1490330"/>
          </a:xfrm>
          <a:custGeom>
            <a:avLst/>
            <a:gdLst/>
            <a:ahLst/>
            <a:cxnLst/>
            <a:rect r="r" b="b" t="t" l="l"/>
            <a:pathLst>
              <a:path h="1490330" w="5340350">
                <a:moveTo>
                  <a:pt x="0" y="0"/>
                </a:moveTo>
                <a:lnTo>
                  <a:pt x="5340350" y="0"/>
                </a:lnTo>
                <a:lnTo>
                  <a:pt x="5340350" y="1490330"/>
                </a:lnTo>
                <a:lnTo>
                  <a:pt x="0" y="14903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160940" y="3123520"/>
            <a:ext cx="6000141" cy="651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998"/>
              </a:lnSpc>
              <a:spcBef>
                <a:spcPct val="0"/>
              </a:spcBef>
            </a:pPr>
            <a:r>
              <a:rPr lang="en-US" sz="5000" spc="-1">
                <a:solidFill>
                  <a:srgbClr val="338D62"/>
                </a:solidFill>
                <a:latin typeface="Gordita"/>
                <a:ea typeface="Gordita"/>
                <a:cs typeface="Gordita"/>
                <a:sym typeface="Gordita"/>
              </a:rPr>
              <a:t>The Final Mission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60940" y="6145321"/>
            <a:ext cx="8568727" cy="5377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u="sng">
                <a:solidFill>
                  <a:srgbClr val="3B7CEB"/>
                </a:solidFill>
                <a:latin typeface="Canva Sans"/>
                <a:ea typeface="Canva Sans"/>
                <a:cs typeface="Canva Sans"/>
                <a:sym typeface="Canva Sans"/>
                <a:hlinkClick r:id="rId5" tooltip="http://www.apprentago.co.uk"/>
              </a:rPr>
              <a:t>http://www.apprentago.co.uk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748871" y="3038038"/>
            <a:ext cx="8510429" cy="43906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192"/>
              </a:lnSpc>
              <a:spcBef>
                <a:spcPct val="0"/>
              </a:spcBef>
            </a:pPr>
            <a:r>
              <a:rPr lang="en-US" b="true" sz="2660">
                <a:solidFill>
                  <a:srgbClr val="000000"/>
                </a:solidFill>
                <a:latin typeface="Gordita Bold"/>
                <a:ea typeface="Gordita Bold"/>
                <a:cs typeface="Gordita Bold"/>
                <a:sym typeface="Gordita Bold"/>
              </a:rPr>
              <a:t> Step 1: The Research Deep-Dive.</a:t>
            </a:r>
            <a:r>
              <a:rPr lang="en-US" sz="2660">
                <a:solidFill>
                  <a:srgbClr val="000000"/>
                </a:solidFill>
                <a:latin typeface="Gordita"/>
                <a:ea typeface="Gordita"/>
                <a:cs typeface="Gordita"/>
                <a:sym typeface="Gordita"/>
              </a:rPr>
              <a:t> Log in tonight, pick your top saved apprenticeship, and complete the "6 Boxes" of commercial awareness.</a:t>
            </a:r>
          </a:p>
          <a:p>
            <a:pPr algn="just">
              <a:lnSpc>
                <a:spcPts val="3192"/>
              </a:lnSpc>
              <a:spcBef>
                <a:spcPct val="0"/>
              </a:spcBef>
            </a:pPr>
          </a:p>
          <a:p>
            <a:pPr algn="just">
              <a:lnSpc>
                <a:spcPts val="3192"/>
              </a:lnSpc>
              <a:spcBef>
                <a:spcPct val="0"/>
              </a:spcBef>
            </a:pPr>
            <a:r>
              <a:rPr lang="en-US" b="true" sz="2660">
                <a:solidFill>
                  <a:srgbClr val="000000"/>
                </a:solidFill>
                <a:latin typeface="Gordita Bold"/>
                <a:ea typeface="Gordita Bold"/>
                <a:cs typeface="Gordita Bold"/>
                <a:sym typeface="Gordita Bold"/>
              </a:rPr>
              <a:t>Step 2: Beat the AI. </a:t>
            </a:r>
            <a:r>
              <a:rPr lang="en-US" sz="2660">
                <a:solidFill>
                  <a:srgbClr val="000000"/>
                </a:solidFill>
                <a:latin typeface="Gordita"/>
                <a:ea typeface="Gordita"/>
                <a:cs typeface="Gordita"/>
                <a:sym typeface="Gordita"/>
              </a:rPr>
              <a:t>Open your AI Interview Coach. Practice one STAR method answer based on your research until you score a 90% or higher.</a:t>
            </a:r>
          </a:p>
          <a:p>
            <a:pPr algn="just">
              <a:lnSpc>
                <a:spcPts val="3192"/>
              </a:lnSpc>
              <a:spcBef>
                <a:spcPct val="0"/>
              </a:spcBef>
            </a:pPr>
          </a:p>
          <a:p>
            <a:pPr algn="just">
              <a:lnSpc>
                <a:spcPts val="3192"/>
              </a:lnSpc>
              <a:spcBef>
                <a:spcPct val="0"/>
              </a:spcBef>
            </a:pPr>
            <a:r>
              <a:rPr lang="en-US" b="true" sz="2660">
                <a:solidFill>
                  <a:srgbClr val="000000"/>
                </a:solidFill>
                <a:latin typeface="Gordita Bold"/>
                <a:ea typeface="Gordita Bold"/>
                <a:cs typeface="Gordita Bold"/>
                <a:sym typeface="Gordita Bold"/>
              </a:rPr>
              <a:t>Step 3: Secure Your Future. </a:t>
            </a:r>
            <a:r>
              <a:rPr lang="en-US" sz="2660">
                <a:solidFill>
                  <a:srgbClr val="000000"/>
                </a:solidFill>
                <a:latin typeface="Gordita"/>
                <a:ea typeface="Gordita"/>
                <a:cs typeface="Gordita"/>
                <a:sym typeface="Gordita"/>
              </a:rPr>
              <a:t>Use the Smart CV Builder to finalise your profile and submit your first application.</a:t>
            </a:r>
          </a:p>
        </p:txBody>
      </p:sp>
    </p:spTree>
  </p:cSld>
  <p:clrMapOvr>
    <a:masterClrMapping/>
  </p:clrMapOvr>
  <p:transition spd="fast">
    <p:fade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5400000">
            <a:off x="3915393" y="-3915393"/>
            <a:ext cx="10457213" cy="18288000"/>
          </a:xfrm>
          <a:custGeom>
            <a:avLst/>
            <a:gdLst/>
            <a:ahLst/>
            <a:cxnLst/>
            <a:rect r="r" b="b" t="t" l="l"/>
            <a:pathLst>
              <a:path h="18288000" w="10457213">
                <a:moveTo>
                  <a:pt x="10457214" y="0"/>
                </a:moveTo>
                <a:lnTo>
                  <a:pt x="0" y="0"/>
                </a:lnTo>
                <a:lnTo>
                  <a:pt x="0" y="18288000"/>
                </a:lnTo>
                <a:lnTo>
                  <a:pt x="10457214" y="18288000"/>
                </a:lnTo>
                <a:lnTo>
                  <a:pt x="10457214" y="0"/>
                </a:lnTo>
                <a:close/>
              </a:path>
            </a:pathLst>
          </a:custGeom>
          <a:blipFill>
            <a:blip r:embed="rId2">
              <a:alphaModFix amt="16000"/>
            </a:blip>
            <a:stretch>
              <a:fillRect l="-136384" t="0" r="-102376" b="-16950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700" y="1023937"/>
            <a:ext cx="14821416" cy="0"/>
          </a:xfrm>
          <a:prstGeom prst="line">
            <a:avLst/>
          </a:prstGeom>
          <a:ln cap="flat" w="19050">
            <a:solidFill>
              <a:srgbClr val="11523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1339966" y="2350013"/>
            <a:ext cx="632129" cy="0"/>
          </a:xfrm>
          <a:prstGeom prst="line">
            <a:avLst/>
          </a:prstGeom>
          <a:ln cap="flat" w="38100">
            <a:solidFill>
              <a:srgbClr val="338D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6512833" y="793351"/>
            <a:ext cx="746467" cy="470697"/>
          </a:xfrm>
          <a:custGeom>
            <a:avLst/>
            <a:gdLst/>
            <a:ahLst/>
            <a:cxnLst/>
            <a:rect r="r" b="b" t="t" l="l"/>
            <a:pathLst>
              <a:path h="470697" w="746467">
                <a:moveTo>
                  <a:pt x="0" y="0"/>
                </a:moveTo>
                <a:lnTo>
                  <a:pt x="746467" y="0"/>
                </a:lnTo>
                <a:lnTo>
                  <a:pt x="746467" y="470698"/>
                </a:lnTo>
                <a:lnTo>
                  <a:pt x="0" y="4706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3000"/>
            </a:blip>
            <a:stretch>
              <a:fillRect l="-21" t="-449" r="0" b="-449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339966" y="2637625"/>
            <a:ext cx="6466765" cy="1568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50"/>
              </a:lnSpc>
            </a:pPr>
            <a:r>
              <a:rPr lang="en-US" sz="5000" b="true">
                <a:solidFill>
                  <a:srgbClr val="338D62"/>
                </a:solidFill>
                <a:latin typeface="Gordita Bold"/>
                <a:ea typeface="Gordita Bold"/>
                <a:cs typeface="Gordita Bold"/>
                <a:sym typeface="Gordita Bold"/>
              </a:rPr>
              <a:t>The landscape </a:t>
            </a:r>
          </a:p>
          <a:p>
            <a:pPr algn="l" marL="0" indent="0" lvl="0">
              <a:lnSpc>
                <a:spcPts val="6250"/>
              </a:lnSpc>
            </a:pPr>
            <a:r>
              <a:rPr lang="en-US" b="true" sz="5000" spc="-1">
                <a:solidFill>
                  <a:srgbClr val="338D62"/>
                </a:solidFill>
                <a:latin typeface="Gordita Bold"/>
                <a:ea typeface="Gordita Bold"/>
                <a:cs typeface="Gordita Bold"/>
                <a:sym typeface="Gordita Bold"/>
              </a:rPr>
              <a:t>has changed 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0545276" y="1553222"/>
            <a:ext cx="6714024" cy="8314581"/>
          </a:xfrm>
          <a:custGeom>
            <a:avLst/>
            <a:gdLst/>
            <a:ahLst/>
            <a:cxnLst/>
            <a:rect r="r" b="b" t="t" l="l"/>
            <a:pathLst>
              <a:path h="8314581" w="6714024">
                <a:moveTo>
                  <a:pt x="0" y="0"/>
                </a:moveTo>
                <a:lnTo>
                  <a:pt x="6714024" y="0"/>
                </a:lnTo>
                <a:lnTo>
                  <a:pt x="6714024" y="8314581"/>
                </a:lnTo>
                <a:lnTo>
                  <a:pt x="0" y="83145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625065" y="5710513"/>
            <a:ext cx="6103357" cy="1336926"/>
          </a:xfrm>
          <a:custGeom>
            <a:avLst/>
            <a:gdLst/>
            <a:ahLst/>
            <a:cxnLst/>
            <a:rect r="r" b="b" t="t" l="l"/>
            <a:pathLst>
              <a:path h="1336926" w="6103357">
                <a:moveTo>
                  <a:pt x="0" y="0"/>
                </a:moveTo>
                <a:lnTo>
                  <a:pt x="6103356" y="0"/>
                </a:lnTo>
                <a:lnTo>
                  <a:pt x="6103356" y="1336926"/>
                </a:lnTo>
                <a:lnTo>
                  <a:pt x="0" y="133692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6625065" y="4562207"/>
            <a:ext cx="1296310" cy="967331"/>
          </a:xfrm>
          <a:custGeom>
            <a:avLst/>
            <a:gdLst/>
            <a:ahLst/>
            <a:cxnLst/>
            <a:rect r="r" b="b" t="t" l="l"/>
            <a:pathLst>
              <a:path h="967331" w="1296310">
                <a:moveTo>
                  <a:pt x="0" y="0"/>
                </a:moveTo>
                <a:lnTo>
                  <a:pt x="1296310" y="0"/>
                </a:lnTo>
                <a:lnTo>
                  <a:pt x="1296310" y="967331"/>
                </a:lnTo>
                <a:lnTo>
                  <a:pt x="0" y="96733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6836067" y="2370139"/>
            <a:ext cx="2472704" cy="573073"/>
          </a:xfrm>
          <a:custGeom>
            <a:avLst/>
            <a:gdLst/>
            <a:ahLst/>
            <a:cxnLst/>
            <a:rect r="r" b="b" t="t" l="l"/>
            <a:pathLst>
              <a:path h="573073" w="2472704">
                <a:moveTo>
                  <a:pt x="0" y="0"/>
                </a:moveTo>
                <a:lnTo>
                  <a:pt x="2472703" y="0"/>
                </a:lnTo>
                <a:lnTo>
                  <a:pt x="2472703" y="573073"/>
                </a:lnTo>
                <a:lnTo>
                  <a:pt x="0" y="57307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788074" y="3118999"/>
            <a:ext cx="5521734" cy="938695"/>
          </a:xfrm>
          <a:custGeom>
            <a:avLst/>
            <a:gdLst/>
            <a:ahLst/>
            <a:cxnLst/>
            <a:rect r="r" b="b" t="t" l="l"/>
            <a:pathLst>
              <a:path h="938695" w="5521734">
                <a:moveTo>
                  <a:pt x="0" y="0"/>
                </a:moveTo>
                <a:lnTo>
                  <a:pt x="5521733" y="0"/>
                </a:lnTo>
                <a:lnTo>
                  <a:pt x="5521733" y="938694"/>
                </a:lnTo>
                <a:lnTo>
                  <a:pt x="0" y="93869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788074" y="8490208"/>
            <a:ext cx="6756611" cy="931263"/>
          </a:xfrm>
          <a:custGeom>
            <a:avLst/>
            <a:gdLst/>
            <a:ahLst/>
            <a:cxnLst/>
            <a:rect r="r" b="b" t="t" l="l"/>
            <a:pathLst>
              <a:path h="931263" w="6756611">
                <a:moveTo>
                  <a:pt x="0" y="0"/>
                </a:moveTo>
                <a:lnTo>
                  <a:pt x="6756611" y="0"/>
                </a:lnTo>
                <a:lnTo>
                  <a:pt x="6756611" y="931263"/>
                </a:lnTo>
                <a:lnTo>
                  <a:pt x="0" y="93126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6788074" y="7868085"/>
            <a:ext cx="3277594" cy="390190"/>
          </a:xfrm>
          <a:custGeom>
            <a:avLst/>
            <a:gdLst/>
            <a:ahLst/>
            <a:cxnLst/>
            <a:rect r="r" b="b" t="t" l="l"/>
            <a:pathLst>
              <a:path h="390190" w="3277594">
                <a:moveTo>
                  <a:pt x="0" y="0"/>
                </a:moveTo>
                <a:lnTo>
                  <a:pt x="3277594" y="0"/>
                </a:lnTo>
                <a:lnTo>
                  <a:pt x="3277594" y="390190"/>
                </a:lnTo>
                <a:lnTo>
                  <a:pt x="0" y="39019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5400000">
            <a:off x="3915393" y="-3915393"/>
            <a:ext cx="10457213" cy="18288000"/>
          </a:xfrm>
          <a:custGeom>
            <a:avLst/>
            <a:gdLst/>
            <a:ahLst/>
            <a:cxnLst/>
            <a:rect r="r" b="b" t="t" l="l"/>
            <a:pathLst>
              <a:path h="18288000" w="10457213">
                <a:moveTo>
                  <a:pt x="10457214" y="0"/>
                </a:moveTo>
                <a:lnTo>
                  <a:pt x="0" y="0"/>
                </a:lnTo>
                <a:lnTo>
                  <a:pt x="0" y="18288000"/>
                </a:lnTo>
                <a:lnTo>
                  <a:pt x="10457214" y="18288000"/>
                </a:lnTo>
                <a:lnTo>
                  <a:pt x="10457214" y="0"/>
                </a:lnTo>
                <a:close/>
              </a:path>
            </a:pathLst>
          </a:custGeom>
          <a:blipFill>
            <a:blip r:embed="rId2">
              <a:alphaModFix amt="16000"/>
            </a:blip>
            <a:stretch>
              <a:fillRect l="-136384" t="0" r="-102376" b="-16950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700" y="1023937"/>
            <a:ext cx="14821416" cy="0"/>
          </a:xfrm>
          <a:prstGeom prst="line">
            <a:avLst/>
          </a:prstGeom>
          <a:ln cap="flat" w="19050">
            <a:solidFill>
              <a:srgbClr val="11523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1339966" y="2350013"/>
            <a:ext cx="632129" cy="0"/>
          </a:xfrm>
          <a:prstGeom prst="line">
            <a:avLst/>
          </a:prstGeom>
          <a:ln cap="flat" w="38100">
            <a:solidFill>
              <a:srgbClr val="338D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6512833" y="793351"/>
            <a:ext cx="746467" cy="470697"/>
          </a:xfrm>
          <a:custGeom>
            <a:avLst/>
            <a:gdLst/>
            <a:ahLst/>
            <a:cxnLst/>
            <a:rect r="r" b="b" t="t" l="l"/>
            <a:pathLst>
              <a:path h="470697" w="746467">
                <a:moveTo>
                  <a:pt x="0" y="0"/>
                </a:moveTo>
                <a:lnTo>
                  <a:pt x="746467" y="0"/>
                </a:lnTo>
                <a:lnTo>
                  <a:pt x="746467" y="470698"/>
                </a:lnTo>
                <a:lnTo>
                  <a:pt x="0" y="4706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3000"/>
            </a:blip>
            <a:stretch>
              <a:fillRect l="-21" t="-449" r="0" b="-449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689055" y="3203762"/>
            <a:ext cx="12909529" cy="6905139"/>
          </a:xfrm>
          <a:custGeom>
            <a:avLst/>
            <a:gdLst/>
            <a:ahLst/>
            <a:cxnLst/>
            <a:rect r="r" b="b" t="t" l="l"/>
            <a:pathLst>
              <a:path h="6905139" w="12909529">
                <a:moveTo>
                  <a:pt x="0" y="0"/>
                </a:moveTo>
                <a:lnTo>
                  <a:pt x="12909530" y="0"/>
                </a:lnTo>
                <a:lnTo>
                  <a:pt x="12909530" y="6905139"/>
                </a:lnTo>
                <a:lnTo>
                  <a:pt x="0" y="69051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28805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598411" y="6144100"/>
            <a:ext cx="1089862" cy="1021529"/>
          </a:xfrm>
          <a:custGeom>
            <a:avLst/>
            <a:gdLst/>
            <a:ahLst/>
            <a:cxnLst/>
            <a:rect r="r" b="b" t="t" l="l"/>
            <a:pathLst>
              <a:path h="1021529" w="1089862">
                <a:moveTo>
                  <a:pt x="0" y="0"/>
                </a:moveTo>
                <a:lnTo>
                  <a:pt x="1089862" y="0"/>
                </a:lnTo>
                <a:lnTo>
                  <a:pt x="1089862" y="1021529"/>
                </a:lnTo>
                <a:lnTo>
                  <a:pt x="0" y="10215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61" r="0" b="-61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581080" y="8181216"/>
            <a:ext cx="1132942" cy="1126505"/>
          </a:xfrm>
          <a:custGeom>
            <a:avLst/>
            <a:gdLst/>
            <a:ahLst/>
            <a:cxnLst/>
            <a:rect r="r" b="b" t="t" l="l"/>
            <a:pathLst>
              <a:path h="1126505" w="1132942">
                <a:moveTo>
                  <a:pt x="0" y="0"/>
                </a:moveTo>
                <a:lnTo>
                  <a:pt x="1132942" y="0"/>
                </a:lnTo>
                <a:lnTo>
                  <a:pt x="1132942" y="1126505"/>
                </a:lnTo>
                <a:lnTo>
                  <a:pt x="0" y="112650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285" r="0" b="-285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672686" y="4085736"/>
            <a:ext cx="1041336" cy="932399"/>
          </a:xfrm>
          <a:custGeom>
            <a:avLst/>
            <a:gdLst/>
            <a:ahLst/>
            <a:cxnLst/>
            <a:rect r="r" b="b" t="t" l="l"/>
            <a:pathLst>
              <a:path h="932399" w="1041336">
                <a:moveTo>
                  <a:pt x="0" y="0"/>
                </a:moveTo>
                <a:lnTo>
                  <a:pt x="1041336" y="0"/>
                </a:lnTo>
                <a:lnTo>
                  <a:pt x="1041336" y="932399"/>
                </a:lnTo>
                <a:lnTo>
                  <a:pt x="0" y="93239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2" t="0" r="-12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454123" y="8505929"/>
            <a:ext cx="4144051" cy="6427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47"/>
              </a:lnSpc>
            </a:pPr>
            <a:r>
              <a:rPr lang="en-US" b="true" sz="2063" spc="-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Build a network of like minded people who want to help you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144148" y="4201576"/>
            <a:ext cx="5000195" cy="6427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47"/>
              </a:lnSpc>
            </a:pPr>
            <a:r>
              <a:rPr lang="en-US" b="true" sz="2063" spc="-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Work 4 days a week, 7 Hours a day, at a company in a team of professionals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144148" y="6328725"/>
            <a:ext cx="5149778" cy="6427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47"/>
              </a:lnSpc>
            </a:pPr>
            <a:r>
              <a:rPr lang="en-US" b="true" sz="2063" spc="-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Earn up to £35,000 year whilst you are learning as a 1</a:t>
            </a:r>
            <a:r>
              <a:rPr lang="en-US" b="true" sz="2063" spc="-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</a:t>
            </a:r>
            <a:r>
              <a:rPr lang="en-US" b="true" sz="2063" spc="-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year apprentice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740266" y="8505929"/>
            <a:ext cx="5513683" cy="6427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47"/>
              </a:lnSpc>
            </a:pPr>
            <a:r>
              <a:rPr lang="en-US" sz="2063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Learn key skills off the job studying </a:t>
            </a:r>
          </a:p>
          <a:p>
            <a:pPr algn="ctr">
              <a:lnSpc>
                <a:spcPts val="2647"/>
              </a:lnSpc>
            </a:pPr>
            <a:r>
              <a:rPr lang="en-US" b="true" sz="2063" spc="-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you apply to work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877140" y="6328725"/>
            <a:ext cx="5325519" cy="6427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47"/>
              </a:lnSpc>
            </a:pPr>
            <a:r>
              <a:rPr lang="en-US" b="true" sz="2063" spc="-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Gain a real qualifaction with ZERO student debt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237897" y="4201576"/>
            <a:ext cx="4701114" cy="6427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47"/>
              </a:lnSpc>
            </a:pPr>
            <a:r>
              <a:rPr lang="en-US" b="true" sz="2063" spc="-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Spend 1 day a week, 7 hours (20%) of your time studying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97396" y="2454744"/>
            <a:ext cx="8575560" cy="6137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7"/>
              </a:lnSpc>
            </a:pPr>
            <a:r>
              <a:rPr lang="en-US" b="true" sz="3600" spc="-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Working full time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688273" y="2408316"/>
            <a:ext cx="7382160" cy="6137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7"/>
              </a:lnSpc>
            </a:pPr>
            <a:r>
              <a:rPr lang="en-US" b="true" sz="3600" spc="-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Studying part time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805592" y="1481083"/>
            <a:ext cx="9765362" cy="6510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998"/>
              </a:lnSpc>
              <a:spcBef>
                <a:spcPct val="0"/>
              </a:spcBef>
            </a:pPr>
            <a:r>
              <a:rPr lang="en-US" b="true" sz="5000" spc="-1">
                <a:solidFill>
                  <a:srgbClr val="338D62"/>
                </a:solidFill>
                <a:latin typeface="Gordita Bold"/>
                <a:ea typeface="Gordita Bold"/>
                <a:cs typeface="Gordita Bold"/>
                <a:sym typeface="Gordita Bold"/>
              </a:rPr>
              <a:t>How apprenticeships work? </a:t>
            </a:r>
          </a:p>
        </p:txBody>
      </p:sp>
    </p:spTree>
  </p:cSld>
  <p:clrMapOvr>
    <a:masterClrMapping/>
  </p:clrMapOvr>
  <p:transition spd="fast">
    <p:fade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5400000">
            <a:off x="3915393" y="-3915393"/>
            <a:ext cx="10457213" cy="18288000"/>
          </a:xfrm>
          <a:custGeom>
            <a:avLst/>
            <a:gdLst/>
            <a:ahLst/>
            <a:cxnLst/>
            <a:rect r="r" b="b" t="t" l="l"/>
            <a:pathLst>
              <a:path h="18288000" w="10457213">
                <a:moveTo>
                  <a:pt x="10457214" y="0"/>
                </a:moveTo>
                <a:lnTo>
                  <a:pt x="0" y="0"/>
                </a:lnTo>
                <a:lnTo>
                  <a:pt x="0" y="18288000"/>
                </a:lnTo>
                <a:lnTo>
                  <a:pt x="10457214" y="18288000"/>
                </a:lnTo>
                <a:lnTo>
                  <a:pt x="10457214" y="0"/>
                </a:lnTo>
                <a:close/>
              </a:path>
            </a:pathLst>
          </a:custGeom>
          <a:blipFill>
            <a:blip r:embed="rId2">
              <a:alphaModFix amt="16000"/>
            </a:blip>
            <a:stretch>
              <a:fillRect l="-136384" t="0" r="-102376" b="-16950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700" y="1023937"/>
            <a:ext cx="14821416" cy="0"/>
          </a:xfrm>
          <a:prstGeom prst="line">
            <a:avLst/>
          </a:prstGeom>
          <a:ln cap="flat" w="19050">
            <a:solidFill>
              <a:srgbClr val="11523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6512833" y="793351"/>
            <a:ext cx="746467" cy="470697"/>
          </a:xfrm>
          <a:custGeom>
            <a:avLst/>
            <a:gdLst/>
            <a:ahLst/>
            <a:cxnLst/>
            <a:rect r="r" b="b" t="t" l="l"/>
            <a:pathLst>
              <a:path h="470697" w="746467">
                <a:moveTo>
                  <a:pt x="0" y="0"/>
                </a:moveTo>
                <a:lnTo>
                  <a:pt x="746467" y="0"/>
                </a:lnTo>
                <a:lnTo>
                  <a:pt x="746467" y="470698"/>
                </a:lnTo>
                <a:lnTo>
                  <a:pt x="0" y="4706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3000"/>
            </a:blip>
            <a:stretch>
              <a:fillRect l="-21" t="-449" r="0" b="-449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818413" y="1627887"/>
            <a:ext cx="14651173" cy="8164977"/>
          </a:xfrm>
          <a:custGeom>
            <a:avLst/>
            <a:gdLst/>
            <a:ahLst/>
            <a:cxnLst/>
            <a:rect r="r" b="b" t="t" l="l"/>
            <a:pathLst>
              <a:path h="8164977" w="14651173">
                <a:moveTo>
                  <a:pt x="0" y="0"/>
                </a:moveTo>
                <a:lnTo>
                  <a:pt x="14651174" y="0"/>
                </a:lnTo>
                <a:lnTo>
                  <a:pt x="14651174" y="8164977"/>
                </a:lnTo>
                <a:lnTo>
                  <a:pt x="0" y="81649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5400000">
            <a:off x="3915393" y="-3915393"/>
            <a:ext cx="10457213" cy="18288000"/>
          </a:xfrm>
          <a:custGeom>
            <a:avLst/>
            <a:gdLst/>
            <a:ahLst/>
            <a:cxnLst/>
            <a:rect r="r" b="b" t="t" l="l"/>
            <a:pathLst>
              <a:path h="18288000" w="10457213">
                <a:moveTo>
                  <a:pt x="10457214" y="0"/>
                </a:moveTo>
                <a:lnTo>
                  <a:pt x="0" y="0"/>
                </a:lnTo>
                <a:lnTo>
                  <a:pt x="0" y="18288000"/>
                </a:lnTo>
                <a:lnTo>
                  <a:pt x="10457214" y="18288000"/>
                </a:lnTo>
                <a:lnTo>
                  <a:pt x="10457214" y="0"/>
                </a:lnTo>
                <a:close/>
              </a:path>
            </a:pathLst>
          </a:custGeom>
          <a:blipFill>
            <a:blip r:embed="rId2">
              <a:alphaModFix amt="16000"/>
            </a:blip>
            <a:stretch>
              <a:fillRect l="-136384" t="0" r="-102376" b="-16950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700" y="1023937"/>
            <a:ext cx="14821416" cy="0"/>
          </a:xfrm>
          <a:prstGeom prst="line">
            <a:avLst/>
          </a:prstGeom>
          <a:ln cap="flat" w="19050">
            <a:solidFill>
              <a:srgbClr val="11523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6512833" y="793351"/>
            <a:ext cx="746467" cy="470697"/>
          </a:xfrm>
          <a:custGeom>
            <a:avLst/>
            <a:gdLst/>
            <a:ahLst/>
            <a:cxnLst/>
            <a:rect r="r" b="b" t="t" l="l"/>
            <a:pathLst>
              <a:path h="470697" w="746467">
                <a:moveTo>
                  <a:pt x="0" y="0"/>
                </a:moveTo>
                <a:lnTo>
                  <a:pt x="746467" y="0"/>
                </a:lnTo>
                <a:lnTo>
                  <a:pt x="746467" y="470698"/>
                </a:lnTo>
                <a:lnTo>
                  <a:pt x="0" y="4706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3000"/>
            </a:blip>
            <a:stretch>
              <a:fillRect l="-21" t="-449" r="0" b="-449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737113" y="1420077"/>
            <a:ext cx="15148953" cy="31117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58"/>
              </a:lnSpc>
            </a:pPr>
            <a:r>
              <a:rPr lang="en-US" b="true" sz="4800">
                <a:solidFill>
                  <a:srgbClr val="338D62"/>
                </a:solidFill>
                <a:latin typeface="Gordita Bold"/>
                <a:ea typeface="Gordita Bold"/>
                <a:cs typeface="Gordita Bold"/>
                <a:sym typeface="Gordita Bold"/>
              </a:rPr>
              <a:t>1000s of companies offer apprenticeships</a:t>
            </a:r>
          </a:p>
          <a:p>
            <a:pPr algn="ctr">
              <a:lnSpc>
                <a:spcPts val="6158"/>
              </a:lnSpc>
            </a:pPr>
          </a:p>
          <a:p>
            <a:pPr algn="ctr">
              <a:lnSpc>
                <a:spcPts val="6158"/>
              </a:lnSpc>
            </a:pPr>
          </a:p>
          <a:p>
            <a:pPr algn="ctr">
              <a:lnSpc>
                <a:spcPts val="6158"/>
              </a:lnSpc>
              <a:spcBef>
                <a:spcPct val="0"/>
              </a:spcBef>
            </a:pPr>
          </a:p>
        </p:txBody>
      </p:sp>
      <p:grpSp>
        <p:nvGrpSpPr>
          <p:cNvPr name="Group 6" id="6"/>
          <p:cNvGrpSpPr/>
          <p:nvPr/>
        </p:nvGrpSpPr>
        <p:grpSpPr>
          <a:xfrm rot="0">
            <a:off x="1028700" y="3313318"/>
            <a:ext cx="6008081" cy="1084437"/>
            <a:chOff x="0" y="0"/>
            <a:chExt cx="8010775" cy="144591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1511450" y="250530"/>
              <a:ext cx="1832250" cy="1024012"/>
            </a:xfrm>
            <a:custGeom>
              <a:avLst/>
              <a:gdLst/>
              <a:ahLst/>
              <a:cxnLst/>
              <a:rect r="r" b="b" t="t" l="l"/>
              <a:pathLst>
                <a:path h="1024012" w="1832250">
                  <a:moveTo>
                    <a:pt x="0" y="0"/>
                  </a:moveTo>
                  <a:lnTo>
                    <a:pt x="1832250" y="0"/>
                  </a:lnTo>
                  <a:lnTo>
                    <a:pt x="1832250" y="1024013"/>
                  </a:lnTo>
                  <a:lnTo>
                    <a:pt x="0" y="10240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4640" t="-16149" r="-13471" b="-11963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3510012" y="180912"/>
              <a:ext cx="1481225" cy="1265004"/>
            </a:xfrm>
            <a:custGeom>
              <a:avLst/>
              <a:gdLst/>
              <a:ahLst/>
              <a:cxnLst/>
              <a:rect r="r" b="b" t="t" l="l"/>
              <a:pathLst>
                <a:path h="1265004" w="1481225">
                  <a:moveTo>
                    <a:pt x="0" y="0"/>
                  </a:moveTo>
                  <a:lnTo>
                    <a:pt x="1481224" y="0"/>
                  </a:lnTo>
                  <a:lnTo>
                    <a:pt x="1481224" y="1265004"/>
                  </a:lnTo>
                  <a:lnTo>
                    <a:pt x="0" y="12650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8546" r="0" b="-8546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5254155" y="371491"/>
              <a:ext cx="1202226" cy="883845"/>
            </a:xfrm>
            <a:custGeom>
              <a:avLst/>
              <a:gdLst/>
              <a:ahLst/>
              <a:cxnLst/>
              <a:rect r="r" b="b" t="t" l="l"/>
              <a:pathLst>
                <a:path h="883845" w="1202226">
                  <a:moveTo>
                    <a:pt x="0" y="0"/>
                  </a:moveTo>
                  <a:lnTo>
                    <a:pt x="1202226" y="0"/>
                  </a:lnTo>
                  <a:lnTo>
                    <a:pt x="1202226" y="883845"/>
                  </a:lnTo>
                  <a:lnTo>
                    <a:pt x="0" y="8838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8546" r="0" b="-8546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6943148" y="289259"/>
              <a:ext cx="1067627" cy="1048310"/>
            </a:xfrm>
            <a:custGeom>
              <a:avLst/>
              <a:gdLst/>
              <a:ahLst/>
              <a:cxnLst/>
              <a:rect r="r" b="b" t="t" l="l"/>
              <a:pathLst>
                <a:path h="1048310" w="1067627">
                  <a:moveTo>
                    <a:pt x="0" y="0"/>
                  </a:moveTo>
                  <a:lnTo>
                    <a:pt x="1067627" y="0"/>
                  </a:lnTo>
                  <a:lnTo>
                    <a:pt x="1067627" y="1048310"/>
                  </a:lnTo>
                  <a:lnTo>
                    <a:pt x="0" y="1048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6469" t="0" r="-26410" b="-739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0" y="-57150"/>
              <a:ext cx="1018589" cy="122944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412"/>
                </a:lnSpc>
                <a:spcBef>
                  <a:spcPct val="0"/>
                </a:spcBef>
              </a:pPr>
              <a:r>
                <a:rPr lang="en-US" b="true" sz="5777">
                  <a:solidFill>
                    <a:srgbClr val="01172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S: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28700" y="5222035"/>
            <a:ext cx="6701109" cy="1041021"/>
            <a:chOff x="0" y="0"/>
            <a:chExt cx="8934812" cy="1388028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1048662" y="165340"/>
              <a:ext cx="1672259" cy="1057347"/>
            </a:xfrm>
            <a:custGeom>
              <a:avLst/>
              <a:gdLst/>
              <a:ahLst/>
              <a:cxnLst/>
              <a:rect r="r" b="b" t="t" l="l"/>
              <a:pathLst>
                <a:path h="1057347" w="1672259">
                  <a:moveTo>
                    <a:pt x="0" y="0"/>
                  </a:moveTo>
                  <a:lnTo>
                    <a:pt x="1672259" y="0"/>
                  </a:lnTo>
                  <a:lnTo>
                    <a:pt x="1672259" y="1057348"/>
                  </a:lnTo>
                  <a:lnTo>
                    <a:pt x="0" y="1057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-2718" r="0" b="-2718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3204454" y="14576"/>
              <a:ext cx="1311565" cy="1243928"/>
            </a:xfrm>
            <a:custGeom>
              <a:avLst/>
              <a:gdLst/>
              <a:ahLst/>
              <a:cxnLst/>
              <a:rect r="r" b="b" t="t" l="l"/>
              <a:pathLst>
                <a:path h="1243928" w="1311565">
                  <a:moveTo>
                    <a:pt x="0" y="0"/>
                  </a:moveTo>
                  <a:lnTo>
                    <a:pt x="1311565" y="0"/>
                  </a:lnTo>
                  <a:lnTo>
                    <a:pt x="1311565" y="1243928"/>
                  </a:lnTo>
                  <a:lnTo>
                    <a:pt x="0" y="12439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-2718" r="0" b="-2718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5268732" y="0"/>
              <a:ext cx="1454376" cy="1388028"/>
            </a:xfrm>
            <a:custGeom>
              <a:avLst/>
              <a:gdLst/>
              <a:ahLst/>
              <a:cxnLst/>
              <a:rect r="r" b="b" t="t" l="l"/>
              <a:pathLst>
                <a:path h="1388028" w="1454376">
                  <a:moveTo>
                    <a:pt x="0" y="0"/>
                  </a:moveTo>
                  <a:lnTo>
                    <a:pt x="1454376" y="0"/>
                  </a:lnTo>
                  <a:lnTo>
                    <a:pt x="1454376" y="1388028"/>
                  </a:lnTo>
                  <a:lnTo>
                    <a:pt x="0" y="1388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-2718" r="0" b="-2718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6723108" y="42762"/>
              <a:ext cx="2211703" cy="1179926"/>
            </a:xfrm>
            <a:custGeom>
              <a:avLst/>
              <a:gdLst/>
              <a:ahLst/>
              <a:cxnLst/>
              <a:rect r="r" b="b" t="t" l="l"/>
              <a:pathLst>
                <a:path h="1179926" w="2211703">
                  <a:moveTo>
                    <a:pt x="0" y="0"/>
                  </a:moveTo>
                  <a:lnTo>
                    <a:pt x="2211704" y="0"/>
                  </a:lnTo>
                  <a:lnTo>
                    <a:pt x="2211704" y="1179926"/>
                  </a:lnTo>
                  <a:lnTo>
                    <a:pt x="0" y="11799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-2718" r="0" b="-2718"/>
              </a:stretch>
            </a:blipFill>
          </p:spPr>
        </p:sp>
        <p:sp>
          <p:nvSpPr>
            <p:cNvPr name="TextBox 17" id="17"/>
            <p:cNvSpPr txBox="true"/>
            <p:nvPr/>
          </p:nvSpPr>
          <p:spPr>
            <a:xfrm rot="0">
              <a:off x="0" y="21416"/>
              <a:ext cx="895039" cy="122944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412"/>
                </a:lnSpc>
                <a:spcBef>
                  <a:spcPct val="0"/>
                </a:spcBef>
              </a:pPr>
              <a:r>
                <a:rPr lang="en-US" b="true" sz="5777">
                  <a:solidFill>
                    <a:srgbClr val="01172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T: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028700" y="7130047"/>
            <a:ext cx="6347383" cy="901138"/>
            <a:chOff x="0" y="0"/>
            <a:chExt cx="8463177" cy="1201517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1381466" y="113210"/>
              <a:ext cx="1216457" cy="1088307"/>
            </a:xfrm>
            <a:custGeom>
              <a:avLst/>
              <a:gdLst/>
              <a:ahLst/>
              <a:cxnLst/>
              <a:rect r="r" b="b" t="t" l="l"/>
              <a:pathLst>
                <a:path h="1088307" w="1216457">
                  <a:moveTo>
                    <a:pt x="0" y="0"/>
                  </a:moveTo>
                  <a:lnTo>
                    <a:pt x="1216457" y="0"/>
                  </a:lnTo>
                  <a:lnTo>
                    <a:pt x="1216457" y="1088307"/>
                  </a:lnTo>
                  <a:lnTo>
                    <a:pt x="0" y="1088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-2718" r="0" b="-2718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2812072" y="132026"/>
              <a:ext cx="1949927" cy="1040270"/>
            </a:xfrm>
            <a:custGeom>
              <a:avLst/>
              <a:gdLst/>
              <a:ahLst/>
              <a:cxnLst/>
              <a:rect r="r" b="b" t="t" l="l"/>
              <a:pathLst>
                <a:path h="1040270" w="1949927">
                  <a:moveTo>
                    <a:pt x="0" y="0"/>
                  </a:moveTo>
                  <a:lnTo>
                    <a:pt x="1949927" y="0"/>
                  </a:lnTo>
                  <a:lnTo>
                    <a:pt x="1949927" y="1040270"/>
                  </a:lnTo>
                  <a:lnTo>
                    <a:pt x="0" y="10402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-2718" r="0" b="-2718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5015500" y="46024"/>
              <a:ext cx="1500640" cy="1080249"/>
            </a:xfrm>
            <a:custGeom>
              <a:avLst/>
              <a:gdLst/>
              <a:ahLst/>
              <a:cxnLst/>
              <a:rect r="r" b="b" t="t" l="l"/>
              <a:pathLst>
                <a:path h="1080249" w="1500640">
                  <a:moveTo>
                    <a:pt x="0" y="0"/>
                  </a:moveTo>
                  <a:lnTo>
                    <a:pt x="1500640" y="0"/>
                  </a:lnTo>
                  <a:lnTo>
                    <a:pt x="1500640" y="1080248"/>
                  </a:lnTo>
                  <a:lnTo>
                    <a:pt x="0" y="10802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-2718" r="0" b="-2718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6774024" y="415338"/>
              <a:ext cx="1689152" cy="348270"/>
            </a:xfrm>
            <a:custGeom>
              <a:avLst/>
              <a:gdLst/>
              <a:ahLst/>
              <a:cxnLst/>
              <a:rect r="r" b="b" t="t" l="l"/>
              <a:pathLst>
                <a:path h="348270" w="1689152">
                  <a:moveTo>
                    <a:pt x="0" y="0"/>
                  </a:moveTo>
                  <a:lnTo>
                    <a:pt x="1689153" y="0"/>
                  </a:lnTo>
                  <a:lnTo>
                    <a:pt x="1689153" y="348270"/>
                  </a:lnTo>
                  <a:lnTo>
                    <a:pt x="0" y="3482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0" t="-2718" r="0" b="-2718"/>
              </a:stretch>
            </a:blipFill>
          </p:spPr>
        </p:sp>
        <p:sp>
          <p:nvSpPr>
            <p:cNvPr name="TextBox 23" id="23"/>
            <p:cNvSpPr txBox="true"/>
            <p:nvPr/>
          </p:nvSpPr>
          <p:spPr>
            <a:xfrm rot="0">
              <a:off x="0" y="-57150"/>
              <a:ext cx="1002323" cy="122944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412"/>
                </a:lnSpc>
                <a:spcBef>
                  <a:spcPct val="0"/>
                </a:spcBef>
              </a:pPr>
              <a:r>
                <a:rPr lang="en-US" b="true" sz="5777">
                  <a:solidFill>
                    <a:srgbClr val="01172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A: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028700" y="8983084"/>
            <a:ext cx="6398245" cy="1158297"/>
            <a:chOff x="0" y="0"/>
            <a:chExt cx="8530994" cy="1544397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1340164" y="183466"/>
              <a:ext cx="1216457" cy="1153724"/>
            </a:xfrm>
            <a:custGeom>
              <a:avLst/>
              <a:gdLst/>
              <a:ahLst/>
              <a:cxnLst/>
              <a:rect r="r" b="b" t="t" l="l"/>
              <a:pathLst>
                <a:path h="1153724" w="1216457">
                  <a:moveTo>
                    <a:pt x="0" y="0"/>
                  </a:moveTo>
                  <a:lnTo>
                    <a:pt x="1216457" y="0"/>
                  </a:lnTo>
                  <a:lnTo>
                    <a:pt x="1216457" y="1153724"/>
                  </a:lnTo>
                  <a:lnTo>
                    <a:pt x="0" y="1153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0" t="-2718" r="0" b="-2718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3233139" y="163367"/>
              <a:ext cx="1487559" cy="1173823"/>
            </a:xfrm>
            <a:custGeom>
              <a:avLst/>
              <a:gdLst/>
              <a:ahLst/>
              <a:cxnLst/>
              <a:rect r="r" b="b" t="t" l="l"/>
              <a:pathLst>
                <a:path h="1173823" w="1487559">
                  <a:moveTo>
                    <a:pt x="0" y="0"/>
                  </a:moveTo>
                  <a:lnTo>
                    <a:pt x="1487559" y="0"/>
                  </a:lnTo>
                  <a:lnTo>
                    <a:pt x="1487559" y="1173823"/>
                  </a:lnTo>
                  <a:lnTo>
                    <a:pt x="0" y="11738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l="0" t="-2718" r="0" b="-2718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4942112" y="183466"/>
              <a:ext cx="2207089" cy="1177464"/>
            </a:xfrm>
            <a:custGeom>
              <a:avLst/>
              <a:gdLst/>
              <a:ahLst/>
              <a:cxnLst/>
              <a:rect r="r" b="b" t="t" l="l"/>
              <a:pathLst>
                <a:path h="1177464" w="2207089">
                  <a:moveTo>
                    <a:pt x="0" y="0"/>
                  </a:moveTo>
                  <a:lnTo>
                    <a:pt x="2207089" y="0"/>
                  </a:lnTo>
                  <a:lnTo>
                    <a:pt x="2207089" y="1177465"/>
                  </a:lnTo>
                  <a:lnTo>
                    <a:pt x="0" y="11774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 l="0" t="-2718" r="0" b="-2718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7374850" y="0"/>
              <a:ext cx="1156144" cy="1544397"/>
            </a:xfrm>
            <a:custGeom>
              <a:avLst/>
              <a:gdLst/>
              <a:ahLst/>
              <a:cxnLst/>
              <a:rect r="r" b="b" t="t" l="l"/>
              <a:pathLst>
                <a:path h="1544397" w="1156144">
                  <a:moveTo>
                    <a:pt x="0" y="0"/>
                  </a:moveTo>
                  <a:lnTo>
                    <a:pt x="1156144" y="0"/>
                  </a:lnTo>
                  <a:lnTo>
                    <a:pt x="1156144" y="1544397"/>
                  </a:lnTo>
                  <a:lnTo>
                    <a:pt x="0" y="15443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 l="0" t="-2718" r="0" b="-2718"/>
              </a:stretch>
            </a:blipFill>
          </p:spPr>
        </p:sp>
        <p:sp>
          <p:nvSpPr>
            <p:cNvPr name="TextBox 29" id="29"/>
            <p:cNvSpPr txBox="true"/>
            <p:nvPr/>
          </p:nvSpPr>
          <p:spPr>
            <a:xfrm rot="0">
              <a:off x="0" y="107744"/>
              <a:ext cx="1004841" cy="122944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412"/>
                </a:lnSpc>
                <a:spcBef>
                  <a:spcPct val="0"/>
                </a:spcBef>
              </a:pPr>
              <a:r>
                <a:rPr lang="en-US" b="true" sz="5777">
                  <a:solidFill>
                    <a:srgbClr val="01172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B:</a:t>
              </a: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10286829" y="3412187"/>
            <a:ext cx="6284483" cy="985568"/>
            <a:chOff x="0" y="0"/>
            <a:chExt cx="8379310" cy="131409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1365689" y="477023"/>
              <a:ext cx="1580058" cy="393259"/>
            </a:xfrm>
            <a:custGeom>
              <a:avLst/>
              <a:gdLst/>
              <a:ahLst/>
              <a:cxnLst/>
              <a:rect r="r" b="b" t="t" l="l"/>
              <a:pathLst>
                <a:path h="393259" w="1580058">
                  <a:moveTo>
                    <a:pt x="0" y="0"/>
                  </a:moveTo>
                  <a:lnTo>
                    <a:pt x="1580058" y="0"/>
                  </a:lnTo>
                  <a:lnTo>
                    <a:pt x="1580058" y="393259"/>
                  </a:lnTo>
                  <a:lnTo>
                    <a:pt x="0" y="393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 l="0" t="0" r="0" b="0"/>
              </a:stretch>
            </a:blip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3315869" y="170255"/>
              <a:ext cx="1006794" cy="1006794"/>
            </a:xfrm>
            <a:custGeom>
              <a:avLst/>
              <a:gdLst/>
              <a:ahLst/>
              <a:cxnLst/>
              <a:rect r="r" b="b" t="t" l="l"/>
              <a:pathLst>
                <a:path h="1006794" w="1006794">
                  <a:moveTo>
                    <a:pt x="0" y="0"/>
                  </a:moveTo>
                  <a:lnTo>
                    <a:pt x="1006795" y="0"/>
                  </a:lnTo>
                  <a:lnTo>
                    <a:pt x="1006795" y="1006795"/>
                  </a:lnTo>
                  <a:lnTo>
                    <a:pt x="0" y="10067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 l="0" t="0" r="0" b="0"/>
              </a:stretch>
            </a:blipFill>
          </p:spPr>
        </p:sp>
        <p:sp>
          <p:nvSpPr>
            <p:cNvPr name="Freeform 33" id="33"/>
            <p:cNvSpPr/>
            <p:nvPr/>
          </p:nvSpPr>
          <p:spPr>
            <a:xfrm flipH="false" flipV="false" rot="0">
              <a:off x="4563363" y="137040"/>
              <a:ext cx="2040302" cy="1020151"/>
            </a:xfrm>
            <a:custGeom>
              <a:avLst/>
              <a:gdLst/>
              <a:ahLst/>
              <a:cxnLst/>
              <a:rect r="r" b="b" t="t" l="l"/>
              <a:pathLst>
                <a:path h="1020151" w="2040302">
                  <a:moveTo>
                    <a:pt x="0" y="0"/>
                  </a:moveTo>
                  <a:lnTo>
                    <a:pt x="2040302" y="0"/>
                  </a:lnTo>
                  <a:lnTo>
                    <a:pt x="2040302" y="1020151"/>
                  </a:lnTo>
                  <a:lnTo>
                    <a:pt x="0" y="1020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 l="0" t="0" r="0" b="0"/>
              </a:stretch>
            </a:blipFill>
          </p:spPr>
        </p:sp>
        <p:sp>
          <p:nvSpPr>
            <p:cNvPr name="Freeform 34" id="34"/>
            <p:cNvSpPr/>
            <p:nvPr/>
          </p:nvSpPr>
          <p:spPr>
            <a:xfrm flipH="false" flipV="false" rot="0">
              <a:off x="6847773" y="195047"/>
              <a:ext cx="1531537" cy="957210"/>
            </a:xfrm>
            <a:custGeom>
              <a:avLst/>
              <a:gdLst/>
              <a:ahLst/>
              <a:cxnLst/>
              <a:rect r="r" b="b" t="t" l="l"/>
              <a:pathLst>
                <a:path h="957210" w="1531537">
                  <a:moveTo>
                    <a:pt x="0" y="0"/>
                  </a:moveTo>
                  <a:lnTo>
                    <a:pt x="1531537" y="0"/>
                  </a:lnTo>
                  <a:lnTo>
                    <a:pt x="1531537" y="957211"/>
                  </a:lnTo>
                  <a:lnTo>
                    <a:pt x="0" y="9572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 l="0" t="0" r="0" b="0"/>
              </a:stretch>
            </a:blipFill>
          </p:spPr>
        </p:sp>
        <p:sp>
          <p:nvSpPr>
            <p:cNvPr name="TextBox 35" id="35"/>
            <p:cNvSpPr txBox="true"/>
            <p:nvPr/>
          </p:nvSpPr>
          <p:spPr>
            <a:xfrm rot="0">
              <a:off x="0" y="-57150"/>
              <a:ext cx="936564" cy="13712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09"/>
                </a:lnSpc>
                <a:spcBef>
                  <a:spcPct val="0"/>
                </a:spcBef>
              </a:pPr>
              <a:r>
                <a:rPr lang="en-US" b="true" sz="6476">
                  <a:solidFill>
                    <a:srgbClr val="01172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L:</a:t>
              </a:r>
            </a:p>
          </p:txBody>
        </p:sp>
      </p:grpSp>
      <p:sp>
        <p:nvSpPr>
          <p:cNvPr name="Freeform 36" id="36"/>
          <p:cNvSpPr/>
          <p:nvPr/>
        </p:nvSpPr>
        <p:spPr>
          <a:xfrm flipH="false" flipV="false" rot="0">
            <a:off x="11468939" y="5154977"/>
            <a:ext cx="765113" cy="1247958"/>
          </a:xfrm>
          <a:custGeom>
            <a:avLst/>
            <a:gdLst/>
            <a:ahLst/>
            <a:cxnLst/>
            <a:rect r="r" b="b" t="t" l="l"/>
            <a:pathLst>
              <a:path h="1247958" w="765113">
                <a:moveTo>
                  <a:pt x="0" y="0"/>
                </a:moveTo>
                <a:lnTo>
                  <a:pt x="765113" y="0"/>
                </a:lnTo>
                <a:lnTo>
                  <a:pt x="765113" y="1247957"/>
                </a:lnTo>
                <a:lnTo>
                  <a:pt x="0" y="1247957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15438391" y="5234992"/>
            <a:ext cx="1010857" cy="1010857"/>
          </a:xfrm>
          <a:custGeom>
            <a:avLst/>
            <a:gdLst/>
            <a:ahLst/>
            <a:cxnLst/>
            <a:rect r="r" b="b" t="t" l="l"/>
            <a:pathLst>
              <a:path h="1010857" w="1010857">
                <a:moveTo>
                  <a:pt x="0" y="0"/>
                </a:moveTo>
                <a:lnTo>
                  <a:pt x="1010856" y="0"/>
                </a:lnTo>
                <a:lnTo>
                  <a:pt x="1010856" y="1010857"/>
                </a:lnTo>
                <a:lnTo>
                  <a:pt x="0" y="1010857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 l="0" t="0" r="0" b="0"/>
            </a:stretch>
          </a:blipFill>
        </p:spPr>
      </p:sp>
      <p:grpSp>
        <p:nvGrpSpPr>
          <p:cNvPr name="Group 38" id="38"/>
          <p:cNvGrpSpPr/>
          <p:nvPr/>
        </p:nvGrpSpPr>
        <p:grpSpPr>
          <a:xfrm rot="0">
            <a:off x="10286829" y="7083086"/>
            <a:ext cx="6652823" cy="985568"/>
            <a:chOff x="0" y="0"/>
            <a:chExt cx="8870431" cy="131409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1217278" y="332714"/>
              <a:ext cx="1479694" cy="832328"/>
            </a:xfrm>
            <a:custGeom>
              <a:avLst/>
              <a:gdLst/>
              <a:ahLst/>
              <a:cxnLst/>
              <a:rect r="r" b="b" t="t" l="l"/>
              <a:pathLst>
                <a:path h="832328" w="1479694">
                  <a:moveTo>
                    <a:pt x="0" y="0"/>
                  </a:moveTo>
                  <a:lnTo>
                    <a:pt x="1479694" y="0"/>
                  </a:lnTo>
                  <a:lnTo>
                    <a:pt x="1479694" y="832328"/>
                  </a:lnTo>
                  <a:lnTo>
                    <a:pt x="0" y="8323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/>
              <a:stretch>
                <a:fillRect l="0" t="0" r="0" b="0"/>
              </a:stretch>
            </a:blip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3196172" y="185767"/>
              <a:ext cx="1126223" cy="1126223"/>
            </a:xfrm>
            <a:custGeom>
              <a:avLst/>
              <a:gdLst/>
              <a:ahLst/>
              <a:cxnLst/>
              <a:rect r="r" b="b" t="t" l="l"/>
              <a:pathLst>
                <a:path h="1126223" w="1126223">
                  <a:moveTo>
                    <a:pt x="0" y="0"/>
                  </a:moveTo>
                  <a:lnTo>
                    <a:pt x="1126224" y="0"/>
                  </a:lnTo>
                  <a:lnTo>
                    <a:pt x="1126224" y="1126223"/>
                  </a:lnTo>
                  <a:lnTo>
                    <a:pt x="0" y="1126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/>
              <a:stretch>
                <a:fillRect l="0" t="0" r="0" b="0"/>
              </a:stretch>
            </a:blipFill>
          </p:spPr>
        </p:sp>
        <p:sp>
          <p:nvSpPr>
            <p:cNvPr name="Freeform 41" id="41"/>
            <p:cNvSpPr/>
            <p:nvPr/>
          </p:nvSpPr>
          <p:spPr>
            <a:xfrm flipH="false" flipV="false" rot="0">
              <a:off x="4873805" y="409928"/>
              <a:ext cx="1536428" cy="677900"/>
            </a:xfrm>
            <a:custGeom>
              <a:avLst/>
              <a:gdLst/>
              <a:ahLst/>
              <a:cxnLst/>
              <a:rect r="r" b="b" t="t" l="l"/>
              <a:pathLst>
                <a:path h="677900" w="1536428">
                  <a:moveTo>
                    <a:pt x="0" y="0"/>
                  </a:moveTo>
                  <a:lnTo>
                    <a:pt x="1536427" y="0"/>
                  </a:lnTo>
                  <a:lnTo>
                    <a:pt x="1536427" y="677901"/>
                  </a:lnTo>
                  <a:lnTo>
                    <a:pt x="0" y="677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/>
              <a:stretch>
                <a:fillRect l="0" t="-32257" r="-2892" b="-23112"/>
              </a:stretch>
            </a:blipFill>
          </p:spPr>
        </p:sp>
        <p:sp>
          <p:nvSpPr>
            <p:cNvPr name="Freeform 42" id="42"/>
            <p:cNvSpPr/>
            <p:nvPr/>
          </p:nvSpPr>
          <p:spPr>
            <a:xfrm flipH="false" flipV="false" rot="0">
              <a:off x="6958569" y="514644"/>
              <a:ext cx="1911862" cy="468469"/>
            </a:xfrm>
            <a:custGeom>
              <a:avLst/>
              <a:gdLst/>
              <a:ahLst/>
              <a:cxnLst/>
              <a:rect r="r" b="b" t="t" l="l"/>
              <a:pathLst>
                <a:path h="468469" w="1911862">
                  <a:moveTo>
                    <a:pt x="0" y="0"/>
                  </a:moveTo>
                  <a:lnTo>
                    <a:pt x="1911862" y="0"/>
                  </a:lnTo>
                  <a:lnTo>
                    <a:pt x="1911862" y="468469"/>
                  </a:lnTo>
                  <a:lnTo>
                    <a:pt x="0" y="4684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/>
              <a:stretch>
                <a:fillRect l="0" t="0" r="0" b="0"/>
              </a:stretch>
            </a:blipFill>
          </p:spPr>
        </p:sp>
        <p:sp>
          <p:nvSpPr>
            <p:cNvPr name="TextBox 43" id="43"/>
            <p:cNvSpPr txBox="true"/>
            <p:nvPr/>
          </p:nvSpPr>
          <p:spPr>
            <a:xfrm rot="0">
              <a:off x="0" y="-57150"/>
              <a:ext cx="975119" cy="13712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09"/>
                </a:lnSpc>
                <a:spcBef>
                  <a:spcPct val="0"/>
                </a:spcBef>
              </a:pPr>
              <a:r>
                <a:rPr lang="en-US" b="true" sz="6476">
                  <a:solidFill>
                    <a:srgbClr val="01172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S:</a:t>
              </a:r>
            </a:p>
          </p:txBody>
        </p:sp>
      </p:grpSp>
      <p:sp>
        <p:nvSpPr>
          <p:cNvPr name="Freeform 44" id="44"/>
          <p:cNvSpPr/>
          <p:nvPr/>
        </p:nvSpPr>
        <p:spPr>
          <a:xfrm flipH="false" flipV="false" rot="0">
            <a:off x="14088489" y="5294855"/>
            <a:ext cx="968201" cy="968201"/>
          </a:xfrm>
          <a:custGeom>
            <a:avLst/>
            <a:gdLst/>
            <a:ahLst/>
            <a:cxnLst/>
            <a:rect r="r" b="b" t="t" l="l"/>
            <a:pathLst>
              <a:path h="968201" w="968201">
                <a:moveTo>
                  <a:pt x="0" y="0"/>
                </a:moveTo>
                <a:lnTo>
                  <a:pt x="968201" y="0"/>
                </a:lnTo>
                <a:lnTo>
                  <a:pt x="968201" y="968201"/>
                </a:lnTo>
                <a:lnTo>
                  <a:pt x="0" y="968201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11068596" y="9177634"/>
            <a:ext cx="1565798" cy="769198"/>
          </a:xfrm>
          <a:custGeom>
            <a:avLst/>
            <a:gdLst/>
            <a:ahLst/>
            <a:cxnLst/>
            <a:rect r="r" b="b" t="t" l="l"/>
            <a:pathLst>
              <a:path h="769198" w="1565798">
                <a:moveTo>
                  <a:pt x="0" y="0"/>
                </a:moveTo>
                <a:lnTo>
                  <a:pt x="1565798" y="0"/>
                </a:lnTo>
                <a:lnTo>
                  <a:pt x="1565798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12828161" y="9092906"/>
            <a:ext cx="875746" cy="875746"/>
          </a:xfrm>
          <a:custGeom>
            <a:avLst/>
            <a:gdLst/>
            <a:ahLst/>
            <a:cxnLst/>
            <a:rect r="r" b="b" t="t" l="l"/>
            <a:pathLst>
              <a:path h="875746" w="875746">
                <a:moveTo>
                  <a:pt x="0" y="0"/>
                </a:moveTo>
                <a:lnTo>
                  <a:pt x="875745" y="0"/>
                </a:lnTo>
                <a:lnTo>
                  <a:pt x="875745" y="875746"/>
                </a:lnTo>
                <a:lnTo>
                  <a:pt x="0" y="875746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13921756" y="9164685"/>
            <a:ext cx="1301666" cy="732187"/>
          </a:xfrm>
          <a:custGeom>
            <a:avLst/>
            <a:gdLst/>
            <a:ahLst/>
            <a:cxnLst/>
            <a:rect r="r" b="b" t="t" l="l"/>
            <a:pathLst>
              <a:path h="732187" w="1301666">
                <a:moveTo>
                  <a:pt x="0" y="0"/>
                </a:moveTo>
                <a:lnTo>
                  <a:pt x="1301666" y="0"/>
                </a:lnTo>
                <a:lnTo>
                  <a:pt x="1301666" y="732188"/>
                </a:lnTo>
                <a:lnTo>
                  <a:pt x="0" y="732188"/>
                </a:lnTo>
                <a:lnTo>
                  <a:pt x="0" y="0"/>
                </a:lnTo>
                <a:close/>
              </a:path>
            </a:pathLst>
          </a:custGeom>
          <a:blipFill>
            <a:blip r:embed="rId33"/>
            <a:stretch>
              <a:fillRect l="0" t="0" r="0" b="0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0">
            <a:off x="15501518" y="9126775"/>
            <a:ext cx="1455871" cy="808008"/>
          </a:xfrm>
          <a:custGeom>
            <a:avLst/>
            <a:gdLst/>
            <a:ahLst/>
            <a:cxnLst/>
            <a:rect r="r" b="b" t="t" l="l"/>
            <a:pathLst>
              <a:path h="808008" w="1455871">
                <a:moveTo>
                  <a:pt x="0" y="0"/>
                </a:moveTo>
                <a:lnTo>
                  <a:pt x="1455870" y="0"/>
                </a:lnTo>
                <a:lnTo>
                  <a:pt x="1455870" y="808008"/>
                </a:lnTo>
                <a:lnTo>
                  <a:pt x="0" y="808008"/>
                </a:lnTo>
                <a:lnTo>
                  <a:pt x="0" y="0"/>
                </a:lnTo>
                <a:close/>
              </a:path>
            </a:pathLst>
          </a:custGeom>
          <a:blipFill>
            <a:blip r:embed="rId34"/>
            <a:stretch>
              <a:fillRect l="0" t="0" r="0" b="0"/>
            </a:stretch>
          </a:blipFill>
        </p:spPr>
      </p:sp>
      <p:sp>
        <p:nvSpPr>
          <p:cNvPr name="Freeform 49" id="49"/>
          <p:cNvSpPr/>
          <p:nvPr/>
        </p:nvSpPr>
        <p:spPr>
          <a:xfrm flipH="false" flipV="false" rot="0">
            <a:off x="12485656" y="5626078"/>
            <a:ext cx="1351229" cy="433349"/>
          </a:xfrm>
          <a:custGeom>
            <a:avLst/>
            <a:gdLst/>
            <a:ahLst/>
            <a:cxnLst/>
            <a:rect r="r" b="b" t="t" l="l"/>
            <a:pathLst>
              <a:path h="433349" w="1351229">
                <a:moveTo>
                  <a:pt x="0" y="0"/>
                </a:moveTo>
                <a:lnTo>
                  <a:pt x="1351229" y="0"/>
                </a:lnTo>
                <a:lnTo>
                  <a:pt x="1351229" y="433349"/>
                </a:lnTo>
                <a:lnTo>
                  <a:pt x="0" y="433349"/>
                </a:lnTo>
                <a:lnTo>
                  <a:pt x="0" y="0"/>
                </a:lnTo>
                <a:close/>
              </a:path>
            </a:pathLst>
          </a:custGeom>
          <a:blipFill>
            <a:blip r:embed="rId35"/>
            <a:stretch>
              <a:fillRect l="0" t="0" r="0" b="0"/>
            </a:stretch>
          </a:blipFill>
        </p:spPr>
      </p:sp>
      <p:sp>
        <p:nvSpPr>
          <p:cNvPr name="TextBox 50" id="50"/>
          <p:cNvSpPr txBox="true"/>
          <p:nvPr/>
        </p:nvSpPr>
        <p:spPr>
          <a:xfrm rot="0">
            <a:off x="10196537" y="5176330"/>
            <a:ext cx="731741" cy="10427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09"/>
              </a:lnSpc>
              <a:spcBef>
                <a:spcPct val="0"/>
              </a:spcBef>
            </a:pPr>
            <a:r>
              <a:rPr lang="en-US" b="true" sz="6476">
                <a:solidFill>
                  <a:srgbClr val="01172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E: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10196537" y="8925934"/>
            <a:ext cx="768594" cy="10427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09"/>
              </a:lnSpc>
              <a:spcBef>
                <a:spcPct val="0"/>
              </a:spcBef>
            </a:pPr>
            <a:r>
              <a:rPr lang="en-US" b="true" sz="6476">
                <a:solidFill>
                  <a:srgbClr val="01172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P: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2096058" y="2267268"/>
            <a:ext cx="14095884" cy="727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“STABLES” model. “S” Science, “T” Technology, “A” Accounting &amp; Finance, “B” Business &amp; Banking, “L” Legal, “E” Engineering &amp; Construction, “S” Special Interests &amp; “P” Public Sector” . </a:t>
            </a:r>
          </a:p>
        </p:txBody>
      </p:sp>
    </p:spTree>
  </p:cSld>
  <p:clrMapOvr>
    <a:masterClrMapping/>
  </p:clrMapOvr>
  <p:transition spd="fast">
    <p:fade/>
  </p:transition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5400000">
            <a:off x="3915393" y="-3915393"/>
            <a:ext cx="10457213" cy="18288000"/>
          </a:xfrm>
          <a:custGeom>
            <a:avLst/>
            <a:gdLst/>
            <a:ahLst/>
            <a:cxnLst/>
            <a:rect r="r" b="b" t="t" l="l"/>
            <a:pathLst>
              <a:path h="18288000" w="10457213">
                <a:moveTo>
                  <a:pt x="10457214" y="0"/>
                </a:moveTo>
                <a:lnTo>
                  <a:pt x="0" y="0"/>
                </a:lnTo>
                <a:lnTo>
                  <a:pt x="0" y="18288000"/>
                </a:lnTo>
                <a:lnTo>
                  <a:pt x="10457214" y="18288000"/>
                </a:lnTo>
                <a:lnTo>
                  <a:pt x="10457214" y="0"/>
                </a:lnTo>
                <a:close/>
              </a:path>
            </a:pathLst>
          </a:custGeom>
          <a:blipFill>
            <a:blip r:embed="rId2">
              <a:alphaModFix amt="16000"/>
            </a:blip>
            <a:stretch>
              <a:fillRect l="-136384" t="0" r="-102376" b="-16950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700" y="1023937"/>
            <a:ext cx="14821416" cy="0"/>
          </a:xfrm>
          <a:prstGeom prst="line">
            <a:avLst/>
          </a:prstGeom>
          <a:ln cap="flat" w="19050">
            <a:solidFill>
              <a:srgbClr val="11523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1339966" y="2350013"/>
            <a:ext cx="632129" cy="0"/>
          </a:xfrm>
          <a:prstGeom prst="line">
            <a:avLst/>
          </a:prstGeom>
          <a:ln cap="flat" w="38100">
            <a:solidFill>
              <a:srgbClr val="338D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6512833" y="793351"/>
            <a:ext cx="746467" cy="470697"/>
          </a:xfrm>
          <a:custGeom>
            <a:avLst/>
            <a:gdLst/>
            <a:ahLst/>
            <a:cxnLst/>
            <a:rect r="r" b="b" t="t" l="l"/>
            <a:pathLst>
              <a:path h="470697" w="746467">
                <a:moveTo>
                  <a:pt x="0" y="0"/>
                </a:moveTo>
                <a:lnTo>
                  <a:pt x="746467" y="0"/>
                </a:lnTo>
                <a:lnTo>
                  <a:pt x="746467" y="470698"/>
                </a:lnTo>
                <a:lnTo>
                  <a:pt x="0" y="4706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3000"/>
            </a:blip>
            <a:stretch>
              <a:fillRect l="-21" t="-449" r="0" b="-449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219589" y="1531887"/>
            <a:ext cx="6533565" cy="651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998"/>
              </a:lnSpc>
              <a:spcBef>
                <a:spcPct val="0"/>
              </a:spcBef>
            </a:pPr>
            <a:r>
              <a:rPr lang="en-US" b="true" sz="5000" spc="-1">
                <a:solidFill>
                  <a:srgbClr val="338D62"/>
                </a:solidFill>
                <a:latin typeface="Gordita Bold"/>
                <a:ea typeface="Gordita Bold"/>
                <a:cs typeface="Gordita Bold"/>
                <a:sym typeface="Gordita Bold"/>
              </a:rPr>
              <a:t>Things to consider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348726" y="3835530"/>
            <a:ext cx="5502962" cy="1854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35"/>
              </a:lnSpc>
              <a:spcBef>
                <a:spcPct val="0"/>
              </a:spcBef>
            </a:pPr>
            <a:r>
              <a:rPr lang="en-US" b="true" sz="291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1) Do</a:t>
            </a:r>
            <a:r>
              <a:rPr lang="en-US" b="true" sz="2911" strike="noStrike" u="non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b="true" sz="2911" strike="noStrike" u="non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you know</a:t>
            </a:r>
            <a:r>
              <a:rPr lang="en-US" b="true" sz="2911" strike="noStrike" u="non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b="true" sz="2911" strike="noStrike" u="non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</a:t>
            </a:r>
            <a:r>
              <a:rPr lang="en-US" b="true" sz="2911" strike="noStrike" u="non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ic</a:t>
            </a:r>
            <a:r>
              <a:rPr lang="en-US" b="true" sz="2911" strike="noStrike" u="non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 c</a:t>
            </a:r>
            <a:r>
              <a:rPr lang="en-US" b="true" sz="2911" strike="noStrike" u="non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</a:t>
            </a:r>
            <a:r>
              <a:rPr lang="en-US" b="true" sz="2911" strike="noStrike" u="non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reer you'd l</a:t>
            </a:r>
            <a:r>
              <a:rPr lang="en-US" b="true" sz="2911" strike="noStrike" u="non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</a:t>
            </a:r>
            <a:r>
              <a:rPr lang="en-US" b="true" sz="2911" strike="noStrike" u="non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ke t</a:t>
            </a:r>
            <a:r>
              <a:rPr lang="en-US" b="true" sz="2911" strike="noStrike" u="non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 </a:t>
            </a:r>
            <a:r>
              <a:rPr lang="en-US" b="true" sz="2911" strike="noStrike" u="non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</a:t>
            </a:r>
            <a:r>
              <a:rPr lang="en-US" b="true" sz="2911" strike="noStrike" u="non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et</a:t>
            </a:r>
            <a:r>
              <a:rPr lang="en-US" b="true" sz="2911" strike="noStrike" u="non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b="true" sz="2911" strike="noStrike" u="non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</a:t>
            </a:r>
            <a:r>
              <a:rPr lang="en-US" b="true" sz="2911" strike="noStrike" u="non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to? </a:t>
            </a:r>
          </a:p>
          <a:p>
            <a:pPr algn="ctr" marL="0" indent="0" lvl="0">
              <a:lnSpc>
                <a:spcPts val="3735"/>
              </a:lnSpc>
              <a:spcBef>
                <a:spcPct val="0"/>
              </a:spcBef>
            </a:pPr>
          </a:p>
          <a:p>
            <a:pPr algn="ctr" marL="0" indent="0" lvl="0">
              <a:lnSpc>
                <a:spcPts val="3735"/>
              </a:lnSpc>
              <a:spcBef>
                <a:spcPct val="0"/>
              </a:spcBef>
            </a:pPr>
            <a:r>
              <a:rPr lang="en-US" b="true" sz="2911" strike="noStrike" u="non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531074" y="3835530"/>
            <a:ext cx="5810329" cy="1854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35"/>
              </a:lnSpc>
              <a:spcBef>
                <a:spcPct val="0"/>
              </a:spcBef>
            </a:pPr>
            <a:r>
              <a:rPr lang="en-US" b="true" sz="291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2) Do</a:t>
            </a:r>
            <a:r>
              <a:rPr lang="en-US" b="true" sz="2911" strike="noStrike" u="non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b="true" sz="2911" strike="noStrike" u="non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you</a:t>
            </a:r>
            <a:r>
              <a:rPr lang="en-US" b="true" sz="2911" strike="noStrike" u="non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b="true" sz="2911" strike="noStrike" u="non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lik</a:t>
            </a:r>
            <a:r>
              <a:rPr lang="en-US" b="true" sz="2911" strike="noStrike" u="non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</a:t>
            </a:r>
            <a:r>
              <a:rPr lang="en-US" b="true" sz="2911" strike="noStrike" u="non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th</a:t>
            </a:r>
            <a:r>
              <a:rPr lang="en-US" b="true" sz="2911" strike="noStrike" u="non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 </a:t>
            </a:r>
            <a:r>
              <a:rPr lang="en-US" b="true" sz="2911" strike="noStrike" u="non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id</a:t>
            </a:r>
            <a:r>
              <a:rPr lang="en-US" b="true" sz="2911" strike="noStrike" u="non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</a:t>
            </a:r>
            <a:r>
              <a:rPr lang="en-US" b="true" sz="2911" strike="noStrike" u="non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 of worki</a:t>
            </a:r>
            <a:r>
              <a:rPr lang="en-US" b="true" sz="2911" strike="noStrike" u="non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</a:t>
            </a:r>
            <a:r>
              <a:rPr lang="en-US" b="true" sz="2911" strike="noStrike" u="non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 and s</a:t>
            </a:r>
            <a:r>
              <a:rPr lang="en-US" b="true" sz="2911" strike="noStrike" u="non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</a:t>
            </a:r>
            <a:r>
              <a:rPr lang="en-US" b="true" sz="2911" strike="noStrike" u="non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udying?</a:t>
            </a:r>
          </a:p>
          <a:p>
            <a:pPr algn="ctr" marL="0" indent="0" lvl="0">
              <a:lnSpc>
                <a:spcPts val="3735"/>
              </a:lnSpc>
              <a:spcBef>
                <a:spcPct val="0"/>
              </a:spcBef>
            </a:pPr>
            <a:r>
              <a:rPr lang="en-US" b="true" sz="2911" strike="noStrike" u="non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</a:p>
          <a:p>
            <a:pPr algn="ctr" marL="0" indent="0" lvl="0">
              <a:lnSpc>
                <a:spcPts val="3735"/>
              </a:lnSpc>
              <a:spcBef>
                <a:spcPct val="0"/>
              </a:spcBef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1533332" y="5639665"/>
            <a:ext cx="7016702" cy="921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5"/>
              </a:lnSpc>
              <a:spcBef>
                <a:spcPct val="0"/>
              </a:spcBef>
            </a:pPr>
            <a:r>
              <a:rPr lang="en-US" b="true" sz="291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3) Is</a:t>
            </a:r>
            <a:r>
              <a:rPr lang="en-US" b="true" sz="291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having no student debt something that is important to you?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650378" y="7463169"/>
            <a:ext cx="6899656" cy="921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5"/>
              </a:lnSpc>
              <a:spcBef>
                <a:spcPct val="0"/>
              </a:spcBef>
            </a:pPr>
            <a:r>
              <a:rPr lang="en-US" b="true" sz="291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5) Ar</a:t>
            </a:r>
            <a:r>
              <a:rPr lang="en-US" b="true" sz="291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 you fine with missing out on the traditional university experience?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986411" y="5699843"/>
            <a:ext cx="6899656" cy="921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5"/>
              </a:lnSpc>
              <a:spcBef>
                <a:spcPct val="0"/>
              </a:spcBef>
            </a:pPr>
            <a:r>
              <a:rPr lang="en-US" b="true" sz="291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4) Is </a:t>
            </a:r>
            <a:r>
              <a:rPr lang="en-US" b="true" sz="291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wanting to start your career now important to you?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986411" y="7463169"/>
            <a:ext cx="6899656" cy="921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5"/>
              </a:lnSpc>
              <a:spcBef>
                <a:spcPct val="0"/>
              </a:spcBef>
            </a:pPr>
            <a:r>
              <a:rPr lang="en-US" b="true" sz="291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6) Ar</a:t>
            </a:r>
            <a:r>
              <a:rPr lang="en-US" b="true" sz="291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 you a person who is really organised with their time? </a:t>
            </a:r>
          </a:p>
        </p:txBody>
      </p:sp>
    </p:spTree>
  </p:cSld>
  <p:clrMapOvr>
    <a:masterClrMapping/>
  </p:clrMapOvr>
  <p:transition spd="fast">
    <p:fade/>
  </p:transition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5400000">
            <a:off x="3915393" y="-3915393"/>
            <a:ext cx="10457213" cy="18288000"/>
          </a:xfrm>
          <a:custGeom>
            <a:avLst/>
            <a:gdLst/>
            <a:ahLst/>
            <a:cxnLst/>
            <a:rect r="r" b="b" t="t" l="l"/>
            <a:pathLst>
              <a:path h="18288000" w="10457213">
                <a:moveTo>
                  <a:pt x="10457214" y="0"/>
                </a:moveTo>
                <a:lnTo>
                  <a:pt x="0" y="0"/>
                </a:lnTo>
                <a:lnTo>
                  <a:pt x="0" y="18288000"/>
                </a:lnTo>
                <a:lnTo>
                  <a:pt x="10457214" y="18288000"/>
                </a:lnTo>
                <a:lnTo>
                  <a:pt x="10457214" y="0"/>
                </a:lnTo>
                <a:close/>
              </a:path>
            </a:pathLst>
          </a:custGeom>
          <a:blipFill>
            <a:blip r:embed="rId2">
              <a:alphaModFix amt="16000"/>
            </a:blip>
            <a:stretch>
              <a:fillRect l="-136384" t="0" r="-102376" b="-16950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700" y="1023937"/>
            <a:ext cx="14821416" cy="0"/>
          </a:xfrm>
          <a:prstGeom prst="line">
            <a:avLst/>
          </a:prstGeom>
          <a:ln cap="flat" w="19050">
            <a:solidFill>
              <a:srgbClr val="11523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1339966" y="2350013"/>
            <a:ext cx="632129" cy="0"/>
          </a:xfrm>
          <a:prstGeom prst="line">
            <a:avLst/>
          </a:prstGeom>
          <a:ln cap="flat" w="38100">
            <a:solidFill>
              <a:srgbClr val="338D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6512833" y="793351"/>
            <a:ext cx="746467" cy="470697"/>
          </a:xfrm>
          <a:custGeom>
            <a:avLst/>
            <a:gdLst/>
            <a:ahLst/>
            <a:cxnLst/>
            <a:rect r="r" b="b" t="t" l="l"/>
            <a:pathLst>
              <a:path h="470697" w="746467">
                <a:moveTo>
                  <a:pt x="0" y="0"/>
                </a:moveTo>
                <a:lnTo>
                  <a:pt x="746467" y="0"/>
                </a:lnTo>
                <a:lnTo>
                  <a:pt x="746467" y="470698"/>
                </a:lnTo>
                <a:lnTo>
                  <a:pt x="0" y="4706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3000"/>
            </a:blip>
            <a:stretch>
              <a:fillRect l="-21" t="-449" r="0" b="-449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339966" y="2880654"/>
            <a:ext cx="6533565" cy="1279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998"/>
              </a:lnSpc>
              <a:spcBef>
                <a:spcPct val="0"/>
              </a:spcBef>
            </a:pPr>
            <a:r>
              <a:rPr lang="en-US" b="true" sz="5000" spc="-1">
                <a:solidFill>
                  <a:srgbClr val="338D62"/>
                </a:solidFill>
                <a:latin typeface="Gordita Bold"/>
                <a:ea typeface="Gordita Bold"/>
                <a:cs typeface="Gordita Bold"/>
                <a:sym typeface="Gordita Bold"/>
              </a:rPr>
              <a:t>Options after an apprenticeship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199529" y="4832322"/>
            <a:ext cx="2057898" cy="1830813"/>
          </a:xfrm>
          <a:custGeom>
            <a:avLst/>
            <a:gdLst/>
            <a:ahLst/>
            <a:cxnLst/>
            <a:rect r="r" b="b" t="t" l="l"/>
            <a:pathLst>
              <a:path h="1830813" w="2057898">
                <a:moveTo>
                  <a:pt x="0" y="0"/>
                </a:moveTo>
                <a:lnTo>
                  <a:pt x="2057898" y="0"/>
                </a:lnTo>
                <a:lnTo>
                  <a:pt x="2057898" y="1830814"/>
                </a:lnTo>
                <a:lnTo>
                  <a:pt x="0" y="18308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248659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53827" y="7539436"/>
            <a:ext cx="2349302" cy="1556747"/>
          </a:xfrm>
          <a:custGeom>
            <a:avLst/>
            <a:gdLst/>
            <a:ahLst/>
            <a:cxnLst/>
            <a:rect r="r" b="b" t="t" l="l"/>
            <a:pathLst>
              <a:path h="1556747" w="2349302">
                <a:moveTo>
                  <a:pt x="0" y="0"/>
                </a:moveTo>
                <a:lnTo>
                  <a:pt x="2349302" y="0"/>
                </a:lnTo>
                <a:lnTo>
                  <a:pt x="2349302" y="1556747"/>
                </a:lnTo>
                <a:lnTo>
                  <a:pt x="0" y="15567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40143" r="0" b="-227959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243890" y="4793497"/>
            <a:ext cx="2472798" cy="1908464"/>
          </a:xfrm>
          <a:custGeom>
            <a:avLst/>
            <a:gdLst/>
            <a:ahLst/>
            <a:cxnLst/>
            <a:rect r="r" b="b" t="t" l="l"/>
            <a:pathLst>
              <a:path h="1908464" w="2472798">
                <a:moveTo>
                  <a:pt x="0" y="0"/>
                </a:moveTo>
                <a:lnTo>
                  <a:pt x="2472797" y="0"/>
                </a:lnTo>
                <a:lnTo>
                  <a:pt x="2472797" y="1908464"/>
                </a:lnTo>
                <a:lnTo>
                  <a:pt x="0" y="19084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213117" r="0" b="-88789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243890" y="7539436"/>
            <a:ext cx="2786123" cy="1837617"/>
          </a:xfrm>
          <a:custGeom>
            <a:avLst/>
            <a:gdLst/>
            <a:ahLst/>
            <a:cxnLst/>
            <a:rect r="r" b="b" t="t" l="l"/>
            <a:pathLst>
              <a:path h="1837617" w="2786123">
                <a:moveTo>
                  <a:pt x="0" y="0"/>
                </a:moveTo>
                <a:lnTo>
                  <a:pt x="2786123" y="0"/>
                </a:lnTo>
                <a:lnTo>
                  <a:pt x="2786123" y="1837617"/>
                </a:lnTo>
                <a:lnTo>
                  <a:pt x="0" y="18376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37029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1" id="11"/>
          <p:cNvSpPr txBox="true"/>
          <p:nvPr/>
        </p:nvSpPr>
        <p:spPr>
          <a:xfrm rot="0">
            <a:off x="3113933" y="4969671"/>
            <a:ext cx="5520532" cy="15465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b="true" sz="2400">
                <a:solidFill>
                  <a:srgbClr val="01172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1) Further Study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400">
                <a:solidFill>
                  <a:srgbClr val="01172F"/>
                </a:solidFill>
                <a:latin typeface="Canva Sans"/>
                <a:ea typeface="Canva Sans"/>
                <a:cs typeface="Canva Sans"/>
                <a:sym typeface="Canva Sans"/>
              </a:rPr>
              <a:t> Pursue a higher-level apprenticeship 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400">
                <a:solidFill>
                  <a:srgbClr val="01172F"/>
                </a:solidFill>
                <a:latin typeface="Canva Sans"/>
                <a:ea typeface="Canva Sans"/>
                <a:cs typeface="Canva Sans"/>
                <a:sym typeface="Canva Sans"/>
              </a:rPr>
              <a:t> or a professional certification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400">
                <a:solidFill>
                  <a:srgbClr val="01172F"/>
                </a:solidFill>
                <a:latin typeface="Canva Sans"/>
                <a:ea typeface="Canva Sans"/>
                <a:cs typeface="Canva Sans"/>
                <a:sym typeface="Canva Sans"/>
              </a:rPr>
              <a:t> to boost your skills and earnings.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446442" y="5155370"/>
            <a:ext cx="6841558" cy="15465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b="true" sz="2400">
                <a:solidFill>
                  <a:srgbClr val="01172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2) Career Break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400">
                <a:solidFill>
                  <a:srgbClr val="01172F"/>
                </a:solidFill>
                <a:latin typeface="Canva Sans"/>
                <a:ea typeface="Canva Sans"/>
                <a:cs typeface="Canva Sans"/>
                <a:sym typeface="Canva Sans"/>
              </a:rPr>
              <a:t>Travel, volunteer, or pursue other interests, often using flexible arrangements like Sabbatical to keep your current job open.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257427" y="7735047"/>
            <a:ext cx="7675232" cy="15465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b="true" sz="2400">
                <a:solidFill>
                  <a:srgbClr val="01172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3) Land A Job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400">
                <a:solidFill>
                  <a:srgbClr val="01172F"/>
                </a:solidFill>
                <a:latin typeface="Canva Sans"/>
                <a:ea typeface="Canva Sans"/>
                <a:cs typeface="Canva Sans"/>
                <a:sym typeface="Canva Sans"/>
              </a:rPr>
              <a:t>Secure a permanent role at your 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400">
                <a:solidFill>
                  <a:srgbClr val="01172F"/>
                </a:solidFill>
                <a:latin typeface="Canva Sans"/>
                <a:ea typeface="Canva Sans"/>
                <a:cs typeface="Canva Sans"/>
                <a:sym typeface="Canva Sans"/>
              </a:rPr>
              <a:t>current company, or leverage your 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400">
                <a:solidFill>
                  <a:srgbClr val="01172F"/>
                </a:solidFill>
                <a:latin typeface="Canva Sans"/>
                <a:ea typeface="Canva Sans"/>
                <a:cs typeface="Canva Sans"/>
                <a:sym typeface="Canva Sans"/>
              </a:rPr>
              <a:t>transferable skills to join a new one.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446442" y="7735047"/>
            <a:ext cx="6416642" cy="15465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b="true" sz="2400">
                <a:solidFill>
                  <a:srgbClr val="01172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4) Start A Business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400">
                <a:solidFill>
                  <a:srgbClr val="01172F"/>
                </a:solidFill>
                <a:latin typeface="Canva Sans"/>
                <a:ea typeface="Canva Sans"/>
                <a:cs typeface="Canva Sans"/>
                <a:sym typeface="Canva Sans"/>
              </a:rPr>
              <a:t>Use your new practical insights and savings 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400">
                <a:solidFill>
                  <a:srgbClr val="01172F"/>
                </a:solidFill>
                <a:latin typeface="Canva Sans"/>
                <a:ea typeface="Canva Sans"/>
                <a:cs typeface="Canva Sans"/>
                <a:sym typeface="Canva Sans"/>
              </a:rPr>
              <a:t>to become an entrepreneur or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400">
                <a:solidFill>
                  <a:srgbClr val="01172F"/>
                </a:solidFill>
                <a:latin typeface="Canva Sans"/>
                <a:ea typeface="Canva Sans"/>
                <a:cs typeface="Canva Sans"/>
                <a:sym typeface="Canva Sans"/>
              </a:rPr>
              <a:t> scale your side-hustle full-time.</a:t>
            </a:r>
          </a:p>
        </p:txBody>
      </p:sp>
    </p:spTree>
  </p:cSld>
  <p:clrMapOvr>
    <a:masterClrMapping/>
  </p:clrMapOvr>
  <p:transition spd="fast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DAHJvGfGwHE</dc:identifier>
  <dcterms:modified xsi:type="dcterms:W3CDTF">2011-08-01T06:04:30Z</dcterms:modified>
  <cp:revision>1</cp:revision>
  <dc:title>Apprentago Lesson in a BOX Guide 1-4 Schools/Colleges</dc:title>
</cp:coreProperties>
</file>